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6858000" cy="9906000" type="A4"/>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5" d="100"/>
          <a:sy n="75" d="100"/>
        </p:scale>
        <p:origin x="3132" y="84"/>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2341450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2351623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3588174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3218164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237641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2839203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3716997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2799013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15302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2935839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782D9E-FE17-4016-966D-DFC77411DAED}" type="datetimeFigureOut">
              <a:rPr lang="en-US" smtClean="0"/>
              <a:t>5/5/2025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3B640E-898D-492F-A728-1604B68C93B6}" type="slidenum">
              <a:rPr lang="en-US" smtClean="0"/>
              <a:t>‹#›</a:t>
            </a:fld>
            <a:endParaRPr lang="en-US" dirty="0"/>
          </a:p>
        </p:txBody>
      </p:sp>
    </p:spTree>
    <p:extLst>
      <p:ext uri="{BB962C8B-B14F-4D97-AF65-F5344CB8AC3E}">
        <p14:creationId xmlns:p14="http://schemas.microsoft.com/office/powerpoint/2010/main" val="1425855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F782D9E-FE17-4016-966D-DFC77411DAED}" type="datetimeFigureOut">
              <a:rPr lang="en-US" smtClean="0"/>
              <a:t>5/5/2025</a:t>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B3B640E-898D-492F-A728-1604B68C93B6}" type="slidenum">
              <a:rPr lang="en-US" smtClean="0"/>
              <a:t>‹#›</a:t>
            </a:fld>
            <a:endParaRPr lang="en-US" dirty="0"/>
          </a:p>
        </p:txBody>
      </p:sp>
    </p:spTree>
    <p:extLst>
      <p:ext uri="{BB962C8B-B14F-4D97-AF65-F5344CB8AC3E}">
        <p14:creationId xmlns:p14="http://schemas.microsoft.com/office/powerpoint/2010/main" val="25805854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18AA49-2C20-4C61-A706-59270081F762}"/>
              </a:ext>
            </a:extLst>
          </p:cNvPr>
          <p:cNvSpPr txBox="1"/>
          <p:nvPr/>
        </p:nvSpPr>
        <p:spPr>
          <a:xfrm>
            <a:off x="84221" y="58365"/>
            <a:ext cx="4205080" cy="338554"/>
          </a:xfrm>
          <a:prstGeom prst="rect">
            <a:avLst/>
          </a:prstGeom>
          <a:noFill/>
        </p:spPr>
        <p:txBody>
          <a:bodyPr wrap="square" rtlCol="0">
            <a:spAutoFit/>
          </a:bodyPr>
          <a:lstStyle/>
          <a:p>
            <a:pPr algn="l" rtl="0"/>
            <a:r>
              <a:rPr lang="es" sz="1600" b="0" i="0" u="none" baseline="0"/>
              <a:t>Hoja de trabajo: Cálculos de MU</a:t>
            </a:r>
            <a:r>
              <a:rPr lang="es" sz="1600" b="0" i="0" u="none" baseline="30000"/>
              <a:t>v3</a:t>
            </a:r>
            <a:endParaRPr lang="es" sz="1600" baseline="30000" dirty="0"/>
          </a:p>
        </p:txBody>
      </p:sp>
      <p:pic>
        <p:nvPicPr>
          <p:cNvPr id="21" name="Picture 20">
            <a:extLst>
              <a:ext uri="{FF2B5EF4-FFF2-40B4-BE49-F238E27FC236}">
                <a16:creationId xmlns:a16="http://schemas.microsoft.com/office/drawing/2014/main" id="{D11F8740-DEAC-436B-AB9B-2E875D4CB24C}"/>
              </a:ext>
            </a:extLst>
          </p:cNvPr>
          <p:cNvPicPr>
            <a:picLocks noChangeAspect="1"/>
          </p:cNvPicPr>
          <p:nvPr/>
        </p:nvPicPr>
        <p:blipFill rotWithShape="1">
          <a:blip r:embed="rId2"/>
          <a:srcRect l="14326" t="27510" r="10563" b="10522"/>
          <a:stretch/>
        </p:blipFill>
        <p:spPr>
          <a:xfrm>
            <a:off x="190295" y="2169135"/>
            <a:ext cx="2872894" cy="1371600"/>
          </a:xfrm>
          <a:prstGeom prst="rect">
            <a:avLst/>
          </a:prstGeom>
        </p:spPr>
      </p:pic>
      <p:pic>
        <p:nvPicPr>
          <p:cNvPr id="23" name="Picture 22">
            <a:extLst>
              <a:ext uri="{FF2B5EF4-FFF2-40B4-BE49-F238E27FC236}">
                <a16:creationId xmlns:a16="http://schemas.microsoft.com/office/drawing/2014/main" id="{B6B78F70-2B98-461E-A525-8A8FA1163803}"/>
              </a:ext>
            </a:extLst>
          </p:cNvPr>
          <p:cNvPicPr>
            <a:picLocks noChangeAspect="1"/>
          </p:cNvPicPr>
          <p:nvPr/>
        </p:nvPicPr>
        <p:blipFill rotWithShape="1">
          <a:blip r:embed="rId2"/>
          <a:srcRect l="14326" t="27510" r="10563" b="10522"/>
          <a:stretch/>
        </p:blipFill>
        <p:spPr>
          <a:xfrm>
            <a:off x="3531712" y="2169135"/>
            <a:ext cx="2872894" cy="1371600"/>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8076046-409D-4AF4-8368-3586811B2138}"/>
                  </a:ext>
                </a:extLst>
              </p:cNvPr>
              <p:cNvSpPr txBox="1"/>
              <p:nvPr/>
            </p:nvSpPr>
            <p:spPr>
              <a:xfrm>
                <a:off x="190295" y="3716963"/>
                <a:ext cx="2872894" cy="307777"/>
              </a:xfrm>
              <a:prstGeom prst="rect">
                <a:avLst/>
              </a:prstGeom>
              <a:noFill/>
            </p:spPr>
            <p:txBody>
              <a:bodyPr wrap="square" rtlCol="0">
                <a:spAutoFit/>
              </a:bodyPr>
              <a:lstStyle/>
              <a:p>
                <a:pPr algn="l" rtl="0"/>
                <a14:m>
                  <m:oMath xmlns:m="http://schemas.openxmlformats.org/officeDocument/2006/math">
                    <m:acc>
                      <m:accPr>
                        <m:chr m:val="̅"/>
                        <m:ctrlPr>
                          <a:rPr lang="es" sz="1400" i="1" smtClean="0">
                            <a:latin typeface="Cambria Math" panose="02040503050406030204" pitchFamily="18" charset="0"/>
                          </a:rPr>
                        </m:ctrlPr>
                      </m:accPr>
                      <m:e>
                        <m:r>
                          <a:rPr lang="es" sz="1400" b="0" i="1" smtClean="0">
                            <a:latin typeface="Cambria Math" panose="02040503050406030204" pitchFamily="18" charset="0"/>
                          </a:rPr>
                          <m:t>𝑋</m:t>
                        </m:r>
                      </m:e>
                    </m:acc>
                    <m:r>
                      <a:rPr lang="es" sz="1400" b="0" i="1" smtClean="0">
                        <a:latin typeface="Cambria Math" panose="02040503050406030204" pitchFamily="18" charset="0"/>
                      </a:rPr>
                      <m:t>=</m:t>
                    </m:r>
                  </m:oMath>
                </a14:m>
                <a:r>
                  <a:rPr lang="es" sz="1400" b="0" i="0" u="none" baseline="0"/>
                  <a:t>500 mmol/L	 SD = 5 mmol/L</a:t>
                </a:r>
              </a:p>
            </p:txBody>
          </p:sp>
        </mc:Choice>
        <mc:Fallback xmlns="">
          <p:sp>
            <p:nvSpPr>
              <p:cNvPr id="24" name="TextBox 23">
                <a:extLst>
                  <a:ext uri="{FF2B5EF4-FFF2-40B4-BE49-F238E27FC236}">
                    <a16:creationId xmlns:a16="http://schemas.microsoft.com/office/drawing/2014/main" xmlns="" id="{38076046-409D-4AF4-8368-3586811B2138}"/>
                  </a:ext>
                </a:extLst>
              </p:cNvPr>
              <p:cNvSpPr txBox="1">
                <a:spLocks noRot="1" noChangeAspect="1" noMove="1" noResize="1" noEditPoints="1" noAdjustHandles="1" noChangeArrowheads="1" noChangeShapeType="1" noTextEdit="1"/>
              </p:cNvSpPr>
              <p:nvPr/>
            </p:nvSpPr>
            <p:spPr>
              <a:xfrm>
                <a:off x="190295" y="3716963"/>
                <a:ext cx="2872894" cy="307777"/>
              </a:xfrm>
              <a:prstGeom prst="rect">
                <a:avLst/>
              </a:prstGeom>
              <a:blipFill rotWithShape="1">
                <a:blip r:embed="rId3"/>
                <a:stretch>
                  <a:fillRect b="-22000"/>
                </a:stretch>
              </a:blipFill>
            </p:spPr>
            <p:txBody>
              <a:bodyPr/>
              <a:lstStyle/>
              <a:p>
                <a:r>
                  <a:rPr lang="e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39DB32D-7F4B-4893-A84D-529912C9B03B}"/>
                  </a:ext>
                </a:extLst>
              </p:cNvPr>
              <p:cNvSpPr txBox="1"/>
              <p:nvPr/>
            </p:nvSpPr>
            <p:spPr>
              <a:xfrm>
                <a:off x="3468650" y="3717948"/>
                <a:ext cx="3363432" cy="307777"/>
              </a:xfrm>
              <a:prstGeom prst="rect">
                <a:avLst/>
              </a:prstGeom>
              <a:noFill/>
            </p:spPr>
            <p:txBody>
              <a:bodyPr wrap="square" rtlCol="0">
                <a:spAutoFit/>
              </a:bodyPr>
              <a:lstStyle/>
              <a:p>
                <a:pPr algn="l" rtl="0"/>
                <a14:m>
                  <m:oMath xmlns:m="http://schemas.openxmlformats.org/officeDocument/2006/math">
                    <m:acc>
                      <m:accPr>
                        <m:chr m:val="̅"/>
                        <m:ctrlPr>
                          <a:rPr lang="es" sz="1400" i="1" smtClean="0">
                            <a:latin typeface="Cambria Math" panose="02040503050406030204" pitchFamily="18" charset="0"/>
                          </a:rPr>
                        </m:ctrlPr>
                      </m:accPr>
                      <m:e>
                        <m:r>
                          <a:rPr lang="es" sz="1400" b="0" i="1" smtClean="0">
                            <a:latin typeface="Cambria Math" panose="02040503050406030204" pitchFamily="18" charset="0"/>
                          </a:rPr>
                          <m:t>𝑋</m:t>
                        </m:r>
                      </m:e>
                    </m:acc>
                    <m:r>
                      <a:rPr lang="es" sz="1400" b="0" i="1" smtClean="0">
                        <a:latin typeface="Cambria Math" panose="02040503050406030204" pitchFamily="18" charset="0"/>
                      </a:rPr>
                      <m:t>= 3,00</m:t>
                    </m:r>
                  </m:oMath>
                </a14:m>
                <a:r>
                  <a:rPr lang="es" sz="1400" b="0" i="0" u="none" baseline="0"/>
                  <a:t> mmol/L	 SD = 0,08 mmol/L</a:t>
                </a:r>
              </a:p>
            </p:txBody>
          </p:sp>
        </mc:Choice>
        <mc:Fallback xmlns="">
          <p:sp>
            <p:nvSpPr>
              <p:cNvPr id="25" name="TextBox 24">
                <a:extLst>
                  <a:ext uri="{FF2B5EF4-FFF2-40B4-BE49-F238E27FC236}">
                    <a16:creationId xmlns:a16="http://schemas.microsoft.com/office/drawing/2014/main" xmlns="" id="{D39DB32D-7F4B-4893-A84D-529912C9B03B}"/>
                  </a:ext>
                </a:extLst>
              </p:cNvPr>
              <p:cNvSpPr txBox="1">
                <a:spLocks noRot="1" noChangeAspect="1" noMove="1" noResize="1" noEditPoints="1" noAdjustHandles="1" noChangeArrowheads="1" noChangeShapeType="1" noTextEdit="1"/>
              </p:cNvSpPr>
              <p:nvPr/>
            </p:nvSpPr>
            <p:spPr>
              <a:xfrm>
                <a:off x="3468650" y="3717948"/>
                <a:ext cx="3363432" cy="307777"/>
              </a:xfrm>
              <a:prstGeom prst="rect">
                <a:avLst/>
              </a:prstGeom>
              <a:blipFill rotWithShape="1">
                <a:blip r:embed="rId4"/>
                <a:stretch>
                  <a:fillRect b="-22000"/>
                </a:stretch>
              </a:blipFill>
            </p:spPr>
            <p:txBody>
              <a:bodyPr/>
              <a:lstStyle/>
              <a:p>
                <a:r>
                  <a:rPr lang="es">
                    <a:noFill/>
                  </a:rPr>
                  <a:t> </a:t>
                </a:r>
              </a:p>
            </p:txBody>
          </p:sp>
        </mc:Fallback>
      </mc:AlternateContent>
      <p:sp>
        <p:nvSpPr>
          <p:cNvPr id="26" name="TextBox 25">
            <a:extLst>
              <a:ext uri="{FF2B5EF4-FFF2-40B4-BE49-F238E27FC236}">
                <a16:creationId xmlns:a16="http://schemas.microsoft.com/office/drawing/2014/main" id="{99FB7F31-C318-4A0D-8392-40C63EFEBAAA}"/>
              </a:ext>
            </a:extLst>
          </p:cNvPr>
          <p:cNvSpPr txBox="1"/>
          <p:nvPr/>
        </p:nvSpPr>
        <p:spPr>
          <a:xfrm>
            <a:off x="-30104" y="5610825"/>
            <a:ext cx="2345642" cy="307777"/>
          </a:xfrm>
          <a:prstGeom prst="rect">
            <a:avLst/>
          </a:prstGeom>
          <a:noFill/>
        </p:spPr>
        <p:txBody>
          <a:bodyPr wrap="none" rtlCol="0">
            <a:spAutoFit/>
          </a:bodyPr>
          <a:lstStyle/>
          <a:p>
            <a:pPr algn="l" rtl="0"/>
            <a:r>
              <a:rPr lang="es" sz="1400" b="0" i="0" u="none" baseline="0"/>
              <a:t>El resultado del paciente es 520 mmol/L</a:t>
            </a:r>
          </a:p>
        </p:txBody>
      </p:sp>
      <p:sp>
        <p:nvSpPr>
          <p:cNvPr id="27" name="Rectangle 26">
            <a:extLst>
              <a:ext uri="{FF2B5EF4-FFF2-40B4-BE49-F238E27FC236}">
                <a16:creationId xmlns:a16="http://schemas.microsoft.com/office/drawing/2014/main" id="{560DD101-8A84-4B97-9D8A-C77B326E2269}"/>
              </a:ext>
            </a:extLst>
          </p:cNvPr>
          <p:cNvSpPr/>
          <p:nvPr/>
        </p:nvSpPr>
        <p:spPr>
          <a:xfrm>
            <a:off x="1846510" y="5272271"/>
            <a:ext cx="3223575" cy="338554"/>
          </a:xfrm>
          <a:prstGeom prst="rect">
            <a:avLst/>
          </a:prstGeom>
        </p:spPr>
        <p:txBody>
          <a:bodyPr wrap="none">
            <a:spAutoFit/>
          </a:bodyPr>
          <a:lstStyle/>
          <a:p>
            <a:pPr lvl="0" algn="l" rtl="0"/>
            <a:r>
              <a:rPr lang="es" sz="1600" b="1" i="0" u="sng" baseline="0">
                <a:solidFill>
                  <a:prstClr val="black"/>
                </a:solidFill>
              </a:rPr>
              <a:t>Complete las siguientes afirmaciones</a:t>
            </a:r>
            <a:r>
              <a:rPr lang="es" sz="1600" b="1" i="0" u="none" baseline="0">
                <a:solidFill>
                  <a:prstClr val="black"/>
                </a:solidFill>
              </a:rPr>
              <a:t>:</a:t>
            </a:r>
          </a:p>
        </p:txBody>
      </p:sp>
      <p:sp>
        <p:nvSpPr>
          <p:cNvPr id="28" name="TextBox 27">
            <a:extLst>
              <a:ext uri="{FF2B5EF4-FFF2-40B4-BE49-F238E27FC236}">
                <a16:creationId xmlns:a16="http://schemas.microsoft.com/office/drawing/2014/main" id="{AC053CD9-E160-4E06-8F90-35C8691A7B4D}"/>
              </a:ext>
            </a:extLst>
          </p:cNvPr>
          <p:cNvSpPr txBox="1"/>
          <p:nvPr/>
        </p:nvSpPr>
        <p:spPr>
          <a:xfrm>
            <a:off x="3599710" y="5640248"/>
            <a:ext cx="2390526" cy="307777"/>
          </a:xfrm>
          <a:prstGeom prst="rect">
            <a:avLst/>
          </a:prstGeom>
          <a:noFill/>
        </p:spPr>
        <p:txBody>
          <a:bodyPr wrap="none" rtlCol="0">
            <a:spAutoFit/>
          </a:bodyPr>
          <a:lstStyle/>
          <a:p>
            <a:pPr algn="l" rtl="0"/>
            <a:r>
              <a:rPr lang="es" sz="1400" b="0" i="0" u="none" baseline="0" dirty="0"/>
              <a:t>El resultado del paciente es 2,90 mmol/L</a:t>
            </a:r>
          </a:p>
        </p:txBody>
      </p:sp>
      <p:sp>
        <p:nvSpPr>
          <p:cNvPr id="29" name="TextBox 28">
            <a:extLst>
              <a:ext uri="{FF2B5EF4-FFF2-40B4-BE49-F238E27FC236}">
                <a16:creationId xmlns:a16="http://schemas.microsoft.com/office/drawing/2014/main" id="{7FDC73B4-BF26-425B-BE70-F38A2781A988}"/>
              </a:ext>
            </a:extLst>
          </p:cNvPr>
          <p:cNvSpPr txBox="1"/>
          <p:nvPr/>
        </p:nvSpPr>
        <p:spPr>
          <a:xfrm>
            <a:off x="-30104" y="6059859"/>
            <a:ext cx="3403082" cy="1354217"/>
          </a:xfrm>
          <a:prstGeom prst="rect">
            <a:avLst/>
          </a:prstGeom>
          <a:noFill/>
        </p:spPr>
        <p:txBody>
          <a:bodyPr wrap="square" rtlCol="0">
            <a:spAutoFit/>
          </a:bodyPr>
          <a:lstStyle/>
          <a:p>
            <a:pPr lvl="0" algn="l" rtl="0"/>
            <a:r>
              <a:rPr lang="es" sz="1600" b="0" i="0" u="none" baseline="0"/>
              <a:t>Si el resultado de la prueba es </a:t>
            </a:r>
            <a:r>
              <a:rPr lang="es" sz="1600" b="0" i="0" u="none" baseline="0">
                <a:solidFill>
                  <a:prstClr val="black"/>
                </a:solidFill>
              </a:rPr>
              <a:t>520 ± </a:t>
            </a:r>
            <a:r>
              <a:rPr lang="es" sz="1600" b="0" i="0" u="none" baseline="0">
                <a:solidFill>
                  <a:srgbClr val="FF0000"/>
                </a:solidFill>
              </a:rPr>
              <a:t>_________</a:t>
            </a:r>
            <a:r>
              <a:rPr lang="es" sz="1600" b="0" i="0" u="none" baseline="0">
                <a:solidFill>
                  <a:prstClr val="black"/>
                </a:solidFill>
              </a:rPr>
              <a:t> mmol/L (probabilidad de cobertura del 95 %), los resultados reales se encuentran entre </a:t>
            </a:r>
            <a:r>
              <a:rPr lang="es" sz="1600" b="0" i="0" u="none" baseline="0">
                <a:solidFill>
                  <a:srgbClr val="FF0000"/>
                </a:solidFill>
              </a:rPr>
              <a:t>________</a:t>
            </a:r>
            <a:r>
              <a:rPr lang="es" sz="1600" b="0" i="0" u="none" baseline="0">
                <a:solidFill>
                  <a:prstClr val="black"/>
                </a:solidFill>
              </a:rPr>
              <a:t> y </a:t>
            </a:r>
            <a:r>
              <a:rPr lang="es" sz="1600" b="0" i="0" u="none" baseline="0">
                <a:solidFill>
                  <a:srgbClr val="FF0000"/>
                </a:solidFill>
              </a:rPr>
              <a:t>________</a:t>
            </a:r>
            <a:r>
              <a:rPr lang="es" sz="1600" b="0" i="0" u="none" baseline="0">
                <a:solidFill>
                  <a:prstClr val="black"/>
                </a:solidFill>
              </a:rPr>
              <a:t> mmol/L.</a:t>
            </a:r>
          </a:p>
          <a:p>
            <a:endParaRPr lang="es" dirty="0"/>
          </a:p>
        </p:txBody>
      </p:sp>
      <p:sp>
        <p:nvSpPr>
          <p:cNvPr id="30" name="TextBox 29">
            <a:extLst>
              <a:ext uri="{FF2B5EF4-FFF2-40B4-BE49-F238E27FC236}">
                <a16:creationId xmlns:a16="http://schemas.microsoft.com/office/drawing/2014/main" id="{E933841F-9FE9-4790-865A-C44F55165BE7}"/>
              </a:ext>
            </a:extLst>
          </p:cNvPr>
          <p:cNvSpPr txBox="1"/>
          <p:nvPr/>
        </p:nvSpPr>
        <p:spPr>
          <a:xfrm>
            <a:off x="3372978" y="6108977"/>
            <a:ext cx="3481717" cy="954107"/>
          </a:xfrm>
          <a:prstGeom prst="rect">
            <a:avLst/>
          </a:prstGeom>
          <a:noFill/>
        </p:spPr>
        <p:txBody>
          <a:bodyPr wrap="square" rtlCol="0">
            <a:spAutoFit/>
          </a:bodyPr>
          <a:lstStyle/>
          <a:p>
            <a:pPr lvl="0" algn="l" rtl="0"/>
            <a:r>
              <a:rPr lang="es" sz="1600" b="0" i="0" u="none" baseline="0" dirty="0"/>
              <a:t>Si el resultado de la prueba es </a:t>
            </a:r>
            <a:r>
              <a:rPr lang="es" sz="1600" b="0" i="0" u="none" baseline="0" dirty="0">
                <a:solidFill>
                  <a:prstClr val="black"/>
                </a:solidFill>
              </a:rPr>
              <a:t>2,90 ±</a:t>
            </a:r>
            <a:r>
              <a:rPr lang="es" sz="1600" dirty="0">
                <a:solidFill>
                  <a:prstClr val="black"/>
                </a:solidFill>
              </a:rPr>
              <a:t> </a:t>
            </a:r>
            <a:r>
              <a:rPr lang="es" sz="1600" b="0" i="0" u="none" baseline="0" dirty="0">
                <a:solidFill>
                  <a:srgbClr val="FF0000"/>
                </a:solidFill>
              </a:rPr>
              <a:t>_________ </a:t>
            </a:r>
            <a:r>
              <a:rPr lang="es" sz="1600" b="0" i="0" u="none" baseline="0" dirty="0">
                <a:solidFill>
                  <a:prstClr val="black"/>
                </a:solidFill>
              </a:rPr>
              <a:t>mmol/L, IC del 95 % = </a:t>
            </a:r>
            <a:r>
              <a:rPr lang="es" sz="1600" b="0" i="0" u="none" baseline="0" dirty="0">
                <a:solidFill>
                  <a:srgbClr val="FF0000"/>
                </a:solidFill>
              </a:rPr>
              <a:t>_______</a:t>
            </a:r>
            <a:r>
              <a:rPr lang="es" sz="1600" b="0" i="0" u="none" baseline="0" dirty="0">
                <a:solidFill>
                  <a:prstClr val="black"/>
                </a:solidFill>
              </a:rPr>
              <a:t> a </a:t>
            </a:r>
            <a:r>
              <a:rPr lang="es" sz="1600" b="0" i="0" u="none" baseline="0" dirty="0">
                <a:solidFill>
                  <a:srgbClr val="FF0000"/>
                </a:solidFill>
              </a:rPr>
              <a:t>______</a:t>
            </a:r>
            <a:r>
              <a:rPr lang="es" sz="1600" b="0" i="0" u="none" baseline="0" dirty="0">
                <a:solidFill>
                  <a:prstClr val="black"/>
                </a:solidFill>
              </a:rPr>
              <a:t> mmol/L.</a:t>
            </a:r>
          </a:p>
          <a:p>
            <a:pPr lvl="0" algn="l" rtl="0"/>
            <a:endParaRPr lang="es" sz="800" dirty="0">
              <a:solidFill>
                <a:prstClr val="black"/>
              </a:solidFill>
            </a:endParaRPr>
          </a:p>
        </p:txBody>
      </p:sp>
      <p:cxnSp>
        <p:nvCxnSpPr>
          <p:cNvPr id="32" name="Straight Connector 31">
            <a:extLst>
              <a:ext uri="{FF2B5EF4-FFF2-40B4-BE49-F238E27FC236}">
                <a16:creationId xmlns:a16="http://schemas.microsoft.com/office/drawing/2014/main" id="{A000D5B5-5112-45F4-92C4-904D741CEB38}"/>
              </a:ext>
            </a:extLst>
          </p:cNvPr>
          <p:cNvCxnSpPr/>
          <p:nvPr/>
        </p:nvCxnSpPr>
        <p:spPr>
          <a:xfrm>
            <a:off x="3327964" y="2169135"/>
            <a:ext cx="0" cy="6001088"/>
          </a:xfrm>
          <a:prstGeom prst="line">
            <a:avLst/>
          </a:prstGeom>
          <a:ln w="12700">
            <a:solidFill>
              <a:schemeClr val="bg1">
                <a:lumMod val="75000"/>
              </a:schemeClr>
            </a:solidFill>
            <a:prstDash val="sysDash"/>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AF23C605-17D0-48CF-8FE6-D9617DD21AD4}"/>
              </a:ext>
            </a:extLst>
          </p:cNvPr>
          <p:cNvSpPr/>
          <p:nvPr/>
        </p:nvSpPr>
        <p:spPr>
          <a:xfrm>
            <a:off x="113490" y="587755"/>
            <a:ext cx="6718592" cy="553998"/>
          </a:xfrm>
          <a:prstGeom prst="rect">
            <a:avLst/>
          </a:prstGeom>
        </p:spPr>
        <p:txBody>
          <a:bodyPr wrap="square">
            <a:spAutoFit/>
          </a:bodyPr>
          <a:lstStyle/>
          <a:p>
            <a:pPr lvl="0" algn="l" rtl="0"/>
            <a:r>
              <a:rPr lang="es" sz="1500" b="0" i="0" u="sng" baseline="0" dirty="0">
                <a:solidFill>
                  <a:prstClr val="black"/>
                </a:solidFill>
              </a:rPr>
              <a:t>Instrucciones:</a:t>
            </a:r>
            <a:r>
              <a:rPr lang="es" sz="1500" b="0" i="0" u="none" baseline="0" dirty="0">
                <a:solidFill>
                  <a:prstClr val="black"/>
                </a:solidFill>
              </a:rPr>
              <a:t> </a:t>
            </a:r>
            <a:r>
              <a:rPr lang="es" sz="1500" b="1" i="0" u="none" baseline="0" dirty="0">
                <a:solidFill>
                  <a:prstClr val="black"/>
                </a:solidFill>
              </a:rPr>
              <a:t>Mediante k = 2 (cobertura del 95 %; 2 SD), calcule la incertidumbre estándar y la incertidumbre expandida. Complete las afirmaciones siguientes.</a:t>
            </a:r>
            <a:endParaRPr lang="es" sz="1500" b="1" dirty="0">
              <a:solidFill>
                <a:prstClr val="black"/>
              </a:solidFill>
            </a:endParaRPr>
          </a:p>
        </p:txBody>
      </p:sp>
      <p:sp>
        <p:nvSpPr>
          <p:cNvPr id="31" name="TextBox 30">
            <a:extLst>
              <a:ext uri="{FF2B5EF4-FFF2-40B4-BE49-F238E27FC236}">
                <a16:creationId xmlns:a16="http://schemas.microsoft.com/office/drawing/2014/main" id="{38076046-409D-4AF4-8368-3586811B2138}"/>
              </a:ext>
            </a:extLst>
          </p:cNvPr>
          <p:cNvSpPr txBox="1"/>
          <p:nvPr/>
        </p:nvSpPr>
        <p:spPr>
          <a:xfrm>
            <a:off x="84221" y="4177620"/>
            <a:ext cx="3122116" cy="307777"/>
          </a:xfrm>
          <a:prstGeom prst="rect">
            <a:avLst/>
          </a:prstGeom>
          <a:noFill/>
          <a:ln>
            <a:solidFill>
              <a:srgbClr val="FF0000"/>
            </a:solidFill>
          </a:ln>
        </p:spPr>
        <p:txBody>
          <a:bodyPr wrap="square" rtlCol="0">
            <a:spAutoFit/>
          </a:bodyPr>
          <a:lstStyle/>
          <a:p>
            <a:pPr algn="l" rtl="0"/>
            <a:r>
              <a:rPr lang="es" sz="1400" b="0" i="0" u="none" baseline="0" dirty="0"/>
              <a:t>Incertidumbre </a:t>
            </a:r>
            <a:r>
              <a:rPr lang="es" sz="1400" b="1" i="0" u="none" baseline="0" dirty="0"/>
              <a:t>estándar</a:t>
            </a:r>
            <a:r>
              <a:rPr lang="es" sz="1400" b="0" i="0" u="none" baseline="0" dirty="0"/>
              <a:t> = ___________</a:t>
            </a:r>
            <a:endParaRPr lang="es" sz="1400" dirty="0"/>
          </a:p>
        </p:txBody>
      </p:sp>
      <p:sp>
        <p:nvSpPr>
          <p:cNvPr id="34" name="TextBox 33">
            <a:extLst>
              <a:ext uri="{FF2B5EF4-FFF2-40B4-BE49-F238E27FC236}">
                <a16:creationId xmlns:a16="http://schemas.microsoft.com/office/drawing/2014/main" id="{38076046-409D-4AF4-8368-3586811B2138}"/>
              </a:ext>
            </a:extLst>
          </p:cNvPr>
          <p:cNvSpPr txBox="1"/>
          <p:nvPr/>
        </p:nvSpPr>
        <p:spPr>
          <a:xfrm>
            <a:off x="3425638" y="4208772"/>
            <a:ext cx="2978968" cy="307777"/>
          </a:xfrm>
          <a:prstGeom prst="rect">
            <a:avLst/>
          </a:prstGeom>
          <a:noFill/>
          <a:ln>
            <a:solidFill>
              <a:srgbClr val="FF0000"/>
            </a:solidFill>
          </a:ln>
        </p:spPr>
        <p:txBody>
          <a:bodyPr wrap="square" rtlCol="0">
            <a:spAutoFit/>
          </a:bodyPr>
          <a:lstStyle/>
          <a:p>
            <a:pPr algn="l" rtl="0"/>
            <a:r>
              <a:rPr lang="es" sz="1400" b="0" i="0" u="none" baseline="0" dirty="0"/>
              <a:t>Incertidumbre </a:t>
            </a:r>
            <a:r>
              <a:rPr lang="es" sz="1400" b="1" i="0" u="none" baseline="0" dirty="0"/>
              <a:t>estándar</a:t>
            </a:r>
            <a:r>
              <a:rPr lang="es" sz="1400" b="0" i="0" u="none" baseline="0" dirty="0"/>
              <a:t> = __________</a:t>
            </a:r>
            <a:endParaRPr lang="es" sz="1400" dirty="0"/>
          </a:p>
        </p:txBody>
      </p:sp>
      <p:sp>
        <p:nvSpPr>
          <p:cNvPr id="35" name="TextBox 34">
            <a:extLst>
              <a:ext uri="{FF2B5EF4-FFF2-40B4-BE49-F238E27FC236}">
                <a16:creationId xmlns:a16="http://schemas.microsoft.com/office/drawing/2014/main" id="{38076046-409D-4AF4-8368-3586811B2138}"/>
              </a:ext>
            </a:extLst>
          </p:cNvPr>
          <p:cNvSpPr txBox="1"/>
          <p:nvPr/>
        </p:nvSpPr>
        <p:spPr>
          <a:xfrm>
            <a:off x="84220" y="4772144"/>
            <a:ext cx="3122117" cy="307777"/>
          </a:xfrm>
          <a:prstGeom prst="rect">
            <a:avLst/>
          </a:prstGeom>
          <a:noFill/>
          <a:ln>
            <a:solidFill>
              <a:srgbClr val="FF0000"/>
            </a:solidFill>
          </a:ln>
        </p:spPr>
        <p:txBody>
          <a:bodyPr wrap="square" rtlCol="0">
            <a:spAutoFit/>
          </a:bodyPr>
          <a:lstStyle/>
          <a:p>
            <a:pPr algn="l" rtl="0"/>
            <a:r>
              <a:rPr lang="es" sz="1400" b="0" i="0" u="none" baseline="0" dirty="0"/>
              <a:t>Incertidumbre </a:t>
            </a:r>
            <a:r>
              <a:rPr lang="es" sz="1400" b="1" i="0" u="none" baseline="0" dirty="0"/>
              <a:t>expandida</a:t>
            </a:r>
            <a:r>
              <a:rPr lang="es" sz="1400" b="0" i="0" u="none" baseline="0" dirty="0"/>
              <a:t> = __________</a:t>
            </a:r>
            <a:endParaRPr lang="es" sz="1400" dirty="0"/>
          </a:p>
        </p:txBody>
      </p:sp>
      <p:sp>
        <p:nvSpPr>
          <p:cNvPr id="36" name="TextBox 35">
            <a:extLst>
              <a:ext uri="{FF2B5EF4-FFF2-40B4-BE49-F238E27FC236}">
                <a16:creationId xmlns:a16="http://schemas.microsoft.com/office/drawing/2014/main" id="{38076046-409D-4AF4-8368-3586811B2138}"/>
              </a:ext>
            </a:extLst>
          </p:cNvPr>
          <p:cNvSpPr txBox="1"/>
          <p:nvPr/>
        </p:nvSpPr>
        <p:spPr>
          <a:xfrm>
            <a:off x="3394185" y="4780304"/>
            <a:ext cx="3122117" cy="307777"/>
          </a:xfrm>
          <a:prstGeom prst="rect">
            <a:avLst/>
          </a:prstGeom>
          <a:noFill/>
          <a:ln>
            <a:solidFill>
              <a:srgbClr val="FF0000"/>
            </a:solidFill>
          </a:ln>
        </p:spPr>
        <p:txBody>
          <a:bodyPr wrap="square" rtlCol="0">
            <a:spAutoFit/>
          </a:bodyPr>
          <a:lstStyle/>
          <a:p>
            <a:pPr algn="l" rtl="0"/>
            <a:r>
              <a:rPr lang="es" sz="1400" b="0" i="0" u="none" baseline="0" dirty="0"/>
              <a:t>Incertidumbre </a:t>
            </a:r>
            <a:r>
              <a:rPr lang="es" sz="1400" b="1" i="0" u="none" baseline="0" dirty="0"/>
              <a:t>expandida</a:t>
            </a:r>
            <a:r>
              <a:rPr lang="es" sz="1400" b="0" i="0" u="none" baseline="0" dirty="0"/>
              <a:t> = __________</a:t>
            </a:r>
            <a:endParaRPr lang="es" sz="1400" dirty="0"/>
          </a:p>
        </p:txBody>
      </p:sp>
      <p:sp>
        <p:nvSpPr>
          <p:cNvPr id="4" name="Rectangle 3"/>
          <p:cNvSpPr/>
          <p:nvPr/>
        </p:nvSpPr>
        <p:spPr>
          <a:xfrm>
            <a:off x="3425638" y="7044744"/>
            <a:ext cx="2382832" cy="369332"/>
          </a:xfrm>
          <a:prstGeom prst="rect">
            <a:avLst/>
          </a:prstGeom>
        </p:spPr>
        <p:txBody>
          <a:bodyPr wrap="none">
            <a:spAutoFit/>
          </a:bodyPr>
          <a:lstStyle/>
          <a:p>
            <a:pPr lvl="0" algn="l" rtl="0"/>
            <a:r>
              <a:rPr lang="es" b="0" i="0" u="none" baseline="0">
                <a:solidFill>
                  <a:prstClr val="black"/>
                </a:solidFill>
              </a:rPr>
              <a:t>IC = intervalo de confianza</a:t>
            </a:r>
            <a:endParaRPr lang="es" dirty="0"/>
          </a:p>
        </p:txBody>
      </p:sp>
      <p:sp>
        <p:nvSpPr>
          <p:cNvPr id="37" name="Rectangle 36">
            <a:extLst>
              <a:ext uri="{FF2B5EF4-FFF2-40B4-BE49-F238E27FC236}">
                <a16:creationId xmlns:a16="http://schemas.microsoft.com/office/drawing/2014/main" id="{AF23C605-17D0-48CF-8FE6-D9617DD21AD4}"/>
              </a:ext>
            </a:extLst>
          </p:cNvPr>
          <p:cNvSpPr/>
          <p:nvPr/>
        </p:nvSpPr>
        <p:spPr>
          <a:xfrm>
            <a:off x="113491" y="1174406"/>
            <a:ext cx="6428945" cy="1015663"/>
          </a:xfrm>
          <a:prstGeom prst="rect">
            <a:avLst/>
          </a:prstGeom>
        </p:spPr>
        <p:txBody>
          <a:bodyPr wrap="square">
            <a:spAutoFit/>
          </a:bodyPr>
          <a:lstStyle/>
          <a:p>
            <a:pPr marL="444500" lvl="0" indent="-444500" algn="l" rtl="0"/>
            <a:r>
              <a:rPr lang="es" sz="1500" b="0" i="0" u="sng" baseline="0" dirty="0">
                <a:solidFill>
                  <a:prstClr val="black"/>
                </a:solidFill>
              </a:rPr>
              <a:t>Nota:</a:t>
            </a:r>
            <a:r>
              <a:rPr lang="es" sz="1500" b="0" i="0" u="none" baseline="0" dirty="0">
                <a:solidFill>
                  <a:prstClr val="black"/>
                </a:solidFill>
              </a:rPr>
              <a:t>	</a:t>
            </a:r>
            <a:r>
              <a:rPr lang="es" sz="1500" b="1" i="0" u="none" baseline="0" dirty="0">
                <a:solidFill>
                  <a:prstClr val="black"/>
                </a:solidFill>
              </a:rPr>
              <a:t>Cuando se graficaron los datos de control de calidad mostraron una distribución gaussiana. El sesgo no se consideró significativo y, por lo tanto, se ignoró para los cálculos de la incertidumbre de medición (Measurement Uncertainty, MU).           </a:t>
            </a:r>
            <a:endParaRPr lang="es" sz="1500" b="1" dirty="0">
              <a:solidFill>
                <a:prstClr val="black"/>
              </a:solidFill>
            </a:endParaRPr>
          </a:p>
        </p:txBody>
      </p:sp>
    </p:spTree>
    <p:extLst>
      <p:ext uri="{BB962C8B-B14F-4D97-AF65-F5344CB8AC3E}">
        <p14:creationId xmlns:p14="http://schemas.microsoft.com/office/powerpoint/2010/main" val="16046225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1815</TotalTime>
  <Words>211</Words>
  <Application>Microsoft Office PowerPoint</Application>
  <PresentationFormat>A4 Paper (210x297 mm)</PresentationFormat>
  <Paragraphs>15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Cambria Math</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murphy</dc:creator>
  <cp:lastModifiedBy>Admin</cp:lastModifiedBy>
  <cp:revision>31</cp:revision>
  <cp:lastPrinted>2019-07-12T11:59:04Z</cp:lastPrinted>
  <dcterms:created xsi:type="dcterms:W3CDTF">2019-07-08T14:31:37Z</dcterms:created>
  <dcterms:modified xsi:type="dcterms:W3CDTF">2025-05-05T08:27:43Z</dcterms:modified>
</cp:coreProperties>
</file>