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906000" cy="6858000" type="A4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1632" y="26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288D5-D81F-AE1B-DDEB-29CD0C130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21704-A0B6-4EB5-87F2-B03323D1D188}" type="datetimeFigureOut">
              <a:rPr lang="en-US"/>
              <a:pPr>
                <a:defRPr/>
              </a:pPr>
              <a:t>5/5/2025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A232C-7F3E-9040-A30B-A04955E81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F5CA2-2CDA-F12E-9A36-DA834CF71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BFA2D-113B-4192-9A81-0832832E94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1883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D282F-96D1-10FA-2A7F-F3BA43E45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1AC7C-AB63-426E-B7AD-2845474354D1}" type="datetimeFigureOut">
              <a:rPr lang="en-US"/>
              <a:pPr>
                <a:defRPr/>
              </a:pPr>
              <a:t>5/5/2025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E3F94-3006-4EA4-7A33-F7F11C8D2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9BA04-8A57-62AA-EC10-C8F15CCE4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1D6A0-3522-4C86-8867-66C6CC5DC9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561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D210B-89D8-BFC1-3610-262DC039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A5FBE-825F-47A9-AB2F-A2BBC9F9B85F}" type="datetimeFigureOut">
              <a:rPr lang="en-US"/>
              <a:pPr>
                <a:defRPr/>
              </a:pPr>
              <a:t>5/5/2025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EFEEA-F158-51DB-797C-BFC953378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56E21-8632-D267-3787-4E52EC280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51053-F0A5-47FA-B727-56D3050FD2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259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18E8431-1D34-5603-4A9E-018806A2C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8E3D7-4FDE-431E-99DB-F8AD59E548B0}" type="datetimeFigureOut">
              <a:rPr lang="en-US"/>
              <a:pPr>
                <a:defRPr/>
              </a:pPr>
              <a:t>5/5/2025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6712AF-1E11-F4C4-3670-BD17BC968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B7E8FE0-07B4-B82A-F430-E20AA9D7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78368-04C7-4235-9347-4415298EB5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9600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0728C1-41B7-783C-D174-735A20CE5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51592-F071-4CB0-8283-205BAE25FD38}" type="datetimeFigureOut">
              <a:rPr lang="en-US"/>
              <a:pPr>
                <a:defRPr/>
              </a:pPr>
              <a:t>5/5/2025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A3E84D3-9E76-0FF7-05BC-DB830CB62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1E436CC-E04C-0AE3-6A32-BB848D1CF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BE56F-97A7-419B-B5A4-B44754700F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0555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A069CC1-1000-321D-2CA1-307813F1B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A66C7-3A1B-4198-85CE-69F15BC7A1EB}" type="datetimeFigureOut">
              <a:rPr lang="en-US"/>
              <a:pPr>
                <a:defRPr/>
              </a:pPr>
              <a:t>5/5/2025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074AD25-22B8-2FEC-DF96-39027B4EF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02068F8-9DE2-D3DE-7C47-4AADC7637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EABD4-B2BE-4F90-8DC6-50D070106C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3772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E06792E-7E35-2854-903E-2B108F980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3D60C-B2D7-48C7-BF2F-F7015246F5D9}" type="datetimeFigureOut">
              <a:rPr lang="en-US"/>
              <a:pPr>
                <a:defRPr/>
              </a:pPr>
              <a:t>5/5/2025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7825B3D-A1EC-F241-76B3-E6D54E751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E9D1FF6-A90E-D28B-578B-5EC21EB0E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1F624-27ED-4723-9189-83D35687A0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1022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7F6B4BC-E076-45DF-97B3-D706C544F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34C2E-C99C-432B-BF68-9A9FE35E242A}" type="datetimeFigureOut">
              <a:rPr lang="en-US"/>
              <a:pPr>
                <a:defRPr/>
              </a:pPr>
              <a:t>5/5/2025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776EEE6-28DB-09E4-C1A5-499F32743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399E80-0121-C8F4-3372-CFD8CA54A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F1473-B7F5-46A2-AA98-596E28C5B2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802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F77C974-C990-3283-5262-0459F62F6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003BA-9CA8-4ACC-83CA-F9CAD1E4B4CC}" type="datetimeFigureOut">
              <a:rPr lang="en-US"/>
              <a:pPr>
                <a:defRPr/>
              </a:pPr>
              <a:t>5/5/2025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51C1A8D-E1F4-F21C-B7E8-24CB1F588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F4C38E-C775-9C3E-94B0-35874D893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5AC4A-AB6F-4E7C-80BA-034E4A28DF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14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968BE-AED3-0B15-776E-BF60E941C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B6917-BC93-4627-927E-8894CFD9BBBF}" type="datetimeFigureOut">
              <a:rPr lang="en-US"/>
              <a:pPr>
                <a:defRPr/>
              </a:pPr>
              <a:t>5/5/2025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26DA2-5E76-5F09-03FD-73D38C3EE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3E55C-F677-D335-17E6-977A1AC36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F7F53-15CB-458B-B81D-017AC1DD98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349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FD371-BE59-A68F-2160-DD28B4D33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79E02-BB23-411F-A188-F9764C196B6F}" type="datetimeFigureOut">
              <a:rPr lang="en-US"/>
              <a:pPr>
                <a:defRPr/>
              </a:pPr>
              <a:t>5/5/2025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D0EA2-B6F3-5CAB-B0B8-EE6C5D0C5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ECAC3-F6DC-6B5F-CBC2-CCBA772D3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8A35B-7F48-467A-AF1B-64062EC6C5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15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2AE59C4-E0B7-CC22-E98F-5F321078B0B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81038" y="365125"/>
            <a:ext cx="85439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56922E8-D5AC-C15E-1D2E-879F29FCB3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BE782-86DE-1683-CE97-5BAE1B9875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D0E05F9-0EDB-4D33-A108-3236A78A15F1}" type="datetimeFigureOut">
              <a:rPr lang="en-US"/>
              <a:pPr>
                <a:defRPr/>
              </a:pPr>
              <a:t>5/5/2025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789C0-0A40-EB75-5104-4E811A5C4B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CCA4D-9326-7982-45F9-2C28DC21BF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7525F72-CC8A-4534-A5AB-E616A4C4E9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1EB035-45BF-E155-4E3E-C8E32CCD8976}"/>
              </a:ext>
            </a:extLst>
          </p:cNvPr>
          <p:cNvSpPr txBox="1"/>
          <p:nvPr/>
        </p:nvSpPr>
        <p:spPr>
          <a:xfrm>
            <a:off x="274638" y="182563"/>
            <a:ext cx="5905500" cy="317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1463" b="0" i="0" u="none" kern="0" baseline="0" dirty="0">
                <a:solidFill>
                  <a:sysClr val="windowText" lastClr="000000"/>
                </a:solidFill>
                <a:latin typeface="+mn-lt"/>
                <a:cs typeface="+mn-cs"/>
              </a:rPr>
              <a:t>Hoja de trabajo: Diagrama de flujo de validación y verificación de métodos</a:t>
            </a:r>
            <a:endParaRPr lang="es" sz="1463" kern="0" baseline="3000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E0DF06-A669-5692-22BB-C3564DC41F17}"/>
              </a:ext>
            </a:extLst>
          </p:cNvPr>
          <p:cNvSpPr/>
          <p:nvPr/>
        </p:nvSpPr>
        <p:spPr>
          <a:xfrm>
            <a:off x="4524375" y="2393950"/>
            <a:ext cx="1452563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975" b="0" i="0" u="none" kern="0" baseline="0">
                <a:solidFill>
                  <a:sysClr val="windowText" lastClr="000000"/>
                </a:solidFill>
              </a:rPr>
              <a:t>Crear plan de validación.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F276B7-AF93-3D23-232C-9972862FF073}"/>
              </a:ext>
            </a:extLst>
          </p:cNvPr>
          <p:cNvSpPr/>
          <p:nvPr/>
        </p:nvSpPr>
        <p:spPr>
          <a:xfrm>
            <a:off x="1976438" y="5508625"/>
            <a:ext cx="1073150" cy="430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975" b="0" i="0" u="none" kern="0" baseline="0">
                <a:solidFill>
                  <a:sysClr val="windowText" lastClr="000000"/>
                </a:solidFill>
              </a:rPr>
              <a:t>Validación aprobada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8550749-ED71-5C2A-6ECA-0C9D342C08D7}"/>
              </a:ext>
            </a:extLst>
          </p:cNvPr>
          <p:cNvSpPr/>
          <p:nvPr/>
        </p:nvSpPr>
        <p:spPr>
          <a:xfrm>
            <a:off x="4716463" y="781050"/>
            <a:ext cx="1658937" cy="57467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975" b="0" i="0" u="none" kern="0" baseline="0">
                <a:solidFill>
                  <a:sysClr val="windowText" lastClr="000000"/>
                </a:solidFill>
              </a:rPr>
              <a:t>COMENZAR.</a:t>
            </a:r>
          </a:p>
        </p:txBody>
      </p:sp>
      <p:sp>
        <p:nvSpPr>
          <p:cNvPr id="29" name="Flowchart: Decision 28">
            <a:extLst>
              <a:ext uri="{FF2B5EF4-FFF2-40B4-BE49-F238E27FC236}">
                <a16:creationId xmlns:a16="http://schemas.microsoft.com/office/drawing/2014/main" id="{403EB835-B481-99DD-02FB-09965E73DBA3}"/>
              </a:ext>
            </a:extLst>
          </p:cNvPr>
          <p:cNvSpPr/>
          <p:nvPr/>
        </p:nvSpPr>
        <p:spPr>
          <a:xfrm>
            <a:off x="6073775" y="1465263"/>
            <a:ext cx="2414588" cy="530225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975" b="0" i="0" u="none" kern="0" baseline="0">
                <a:solidFill>
                  <a:sysClr val="windowText" lastClr="000000"/>
                </a:solidFill>
              </a:rPr>
              <a:t>¿Es un método estándar? </a:t>
            </a:r>
          </a:p>
        </p:txBody>
      </p:sp>
      <p:sp>
        <p:nvSpPr>
          <p:cNvPr id="30" name="Flowchart: Decision 29">
            <a:extLst>
              <a:ext uri="{FF2B5EF4-FFF2-40B4-BE49-F238E27FC236}">
                <a16:creationId xmlns:a16="http://schemas.microsoft.com/office/drawing/2014/main" id="{AACD8594-D4B1-6BD2-EF98-29CE1005233D}"/>
              </a:ext>
            </a:extLst>
          </p:cNvPr>
          <p:cNvSpPr/>
          <p:nvPr/>
        </p:nvSpPr>
        <p:spPr>
          <a:xfrm>
            <a:off x="3395663" y="1189038"/>
            <a:ext cx="1863725" cy="646112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813" b="0" i="0" u="none" kern="0" baseline="0">
                <a:solidFill>
                  <a:sysClr val="windowText" lastClr="000000"/>
                </a:solidFill>
              </a:rPr>
              <a:t>Método validado </a:t>
            </a:r>
          </a:p>
        </p:txBody>
      </p:sp>
      <p:sp>
        <p:nvSpPr>
          <p:cNvPr id="31" name="Flowchart: Decision 30">
            <a:extLst>
              <a:ext uri="{FF2B5EF4-FFF2-40B4-BE49-F238E27FC236}">
                <a16:creationId xmlns:a16="http://schemas.microsoft.com/office/drawing/2014/main" id="{A59A9E84-A374-B838-231C-7CBBDE0711AD}"/>
              </a:ext>
            </a:extLst>
          </p:cNvPr>
          <p:cNvSpPr/>
          <p:nvPr/>
        </p:nvSpPr>
        <p:spPr>
          <a:xfrm>
            <a:off x="4164013" y="3032125"/>
            <a:ext cx="2185987" cy="523875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" sz="750" b="0" i="0" u="none" kern="0" baseline="0" dirty="0">
                <a:solidFill>
                  <a:sysClr val="windowText" lastClr="000000"/>
                </a:solidFill>
              </a:rPr>
              <a:t>¿Hay datos disponibles sobre características de rendimiento? 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C39082E-8090-54E3-B633-7CBC8571D7F2}"/>
              </a:ext>
            </a:extLst>
          </p:cNvPr>
          <p:cNvSpPr/>
          <p:nvPr/>
        </p:nvSpPr>
        <p:spPr>
          <a:xfrm>
            <a:off x="6937375" y="849313"/>
            <a:ext cx="1474788" cy="48577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975" b="0" i="0" u="none" kern="0" baseline="0">
                <a:solidFill>
                  <a:sysClr val="windowText" lastClr="000000"/>
                </a:solidFill>
              </a:rPr>
              <a:t>FIN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F15E354-43B4-380C-E5C8-044685F5677F}"/>
              </a:ext>
            </a:extLst>
          </p:cNvPr>
          <p:cNvCxnSpPr/>
          <p:nvPr/>
        </p:nvCxnSpPr>
        <p:spPr>
          <a:xfrm>
            <a:off x="347663" y="968375"/>
            <a:ext cx="534987" cy="238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54219E2-F71A-F3A3-67C6-910E2D88D942}"/>
              </a:ext>
            </a:extLst>
          </p:cNvPr>
          <p:cNvCxnSpPr/>
          <p:nvPr/>
        </p:nvCxnSpPr>
        <p:spPr>
          <a:xfrm rot="16200000" flipV="1">
            <a:off x="647700" y="1620838"/>
            <a:ext cx="374650" cy="190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42231D7-1729-92D1-7185-F6F98C04CFA9}"/>
              </a:ext>
            </a:extLst>
          </p:cNvPr>
          <p:cNvCxnSpPr/>
          <p:nvPr/>
        </p:nvCxnSpPr>
        <p:spPr>
          <a:xfrm rot="10800000">
            <a:off x="319088" y="1211263"/>
            <a:ext cx="588962" cy="174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1C61F300-AB3D-6A17-25BF-06F6EB75806E}"/>
              </a:ext>
            </a:extLst>
          </p:cNvPr>
          <p:cNvSpPr txBox="1"/>
          <p:nvPr/>
        </p:nvSpPr>
        <p:spPr>
          <a:xfrm>
            <a:off x="1165225" y="860425"/>
            <a:ext cx="473075" cy="317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1463" b="0" i="0" u="none" kern="0" baseline="0">
                <a:solidFill>
                  <a:sysClr val="windowText" lastClr="000000"/>
                </a:solidFill>
                <a:latin typeface="Impact" panose="020B0806030902050204" pitchFamily="34" charset="0"/>
                <a:cs typeface="+mn-cs"/>
              </a:rPr>
              <a:t>SÍ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0C14B3A-CE10-C02B-6E10-40CBDDB2C3D7}"/>
              </a:ext>
            </a:extLst>
          </p:cNvPr>
          <p:cNvSpPr txBox="1"/>
          <p:nvPr/>
        </p:nvSpPr>
        <p:spPr>
          <a:xfrm>
            <a:off x="1206500" y="1223963"/>
            <a:ext cx="471488" cy="317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1463" b="0" i="0" u="none" kern="0" baseline="0">
                <a:solidFill>
                  <a:sysClr val="windowText" lastClr="000000"/>
                </a:solidFill>
                <a:latin typeface="Impact" panose="020B0806030902050204" pitchFamily="34" charset="0"/>
                <a:cs typeface="+mn-cs"/>
              </a:rPr>
              <a:t>NO</a:t>
            </a:r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BF4745A9-67E9-A7A1-8B3C-5A0C51A215EA}"/>
              </a:ext>
            </a:extLst>
          </p:cNvPr>
          <p:cNvCxnSpPr/>
          <p:nvPr/>
        </p:nvCxnSpPr>
        <p:spPr>
          <a:xfrm flipH="1">
            <a:off x="428625" y="1463675"/>
            <a:ext cx="0" cy="3000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5" name="Pentagon 144">
            <a:extLst>
              <a:ext uri="{FF2B5EF4-FFF2-40B4-BE49-F238E27FC236}">
                <a16:creationId xmlns:a16="http://schemas.microsoft.com/office/drawing/2014/main" id="{569FE395-B59A-6509-D676-824E957721BD}"/>
              </a:ext>
            </a:extLst>
          </p:cNvPr>
          <p:cNvSpPr/>
          <p:nvPr/>
        </p:nvSpPr>
        <p:spPr>
          <a:xfrm>
            <a:off x="2573338" y="1881188"/>
            <a:ext cx="1514475" cy="682625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813" b="0" i="0" u="none" kern="0" baseline="0">
                <a:solidFill>
                  <a:sysClr val="windowText" lastClr="000000"/>
                </a:solidFill>
              </a:rPr>
              <a:t>Proceso de validación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85DB71B-7BD2-C1B2-AF9B-6A8039AC81CE}"/>
              </a:ext>
            </a:extLst>
          </p:cNvPr>
          <p:cNvSpPr/>
          <p:nvPr/>
        </p:nvSpPr>
        <p:spPr>
          <a:xfrm>
            <a:off x="6296025" y="2390775"/>
            <a:ext cx="1452563" cy="3714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975" b="0" i="0" u="none" kern="0" baseline="0">
                <a:solidFill>
                  <a:sysClr val="windowText" lastClr="000000"/>
                </a:solidFill>
              </a:rPr>
              <a:t>Crear plan de verificación.</a:t>
            </a:r>
          </a:p>
        </p:txBody>
      </p:sp>
      <p:sp>
        <p:nvSpPr>
          <p:cNvPr id="67" name="Pentagon 144">
            <a:extLst>
              <a:ext uri="{FF2B5EF4-FFF2-40B4-BE49-F238E27FC236}">
                <a16:creationId xmlns:a16="http://schemas.microsoft.com/office/drawing/2014/main" id="{5989B242-42F7-F9BC-3BD2-57DAD14D3755}"/>
              </a:ext>
            </a:extLst>
          </p:cNvPr>
          <p:cNvSpPr/>
          <p:nvPr/>
        </p:nvSpPr>
        <p:spPr>
          <a:xfrm>
            <a:off x="2606675" y="2708275"/>
            <a:ext cx="1514475" cy="682625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813" b="0" i="0" u="none" kern="0" baseline="0">
                <a:solidFill>
                  <a:sysClr val="windowText" lastClr="000000"/>
                </a:solidFill>
              </a:rPr>
              <a:t>Proceso de verificación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ADCDE8A-BB54-DF68-9393-52480489DEB5}"/>
              </a:ext>
            </a:extLst>
          </p:cNvPr>
          <p:cNvSpPr/>
          <p:nvPr/>
        </p:nvSpPr>
        <p:spPr>
          <a:xfrm>
            <a:off x="3473450" y="5572125"/>
            <a:ext cx="1073150" cy="430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975" b="0" i="0" u="none" kern="0" baseline="0">
                <a:solidFill>
                  <a:sysClr val="windowText" lastClr="000000"/>
                </a:solidFill>
              </a:rPr>
              <a:t>Verificación aprobada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EED3560-B8E5-8DA0-C145-04710283E431}"/>
              </a:ext>
            </a:extLst>
          </p:cNvPr>
          <p:cNvSpPr/>
          <p:nvPr/>
        </p:nvSpPr>
        <p:spPr>
          <a:xfrm>
            <a:off x="6599238" y="3741738"/>
            <a:ext cx="1074737" cy="4302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975" b="0" i="0" u="none" kern="0" baseline="0" dirty="0">
                <a:solidFill>
                  <a:sysClr val="windowText" lastClr="000000"/>
                </a:solidFill>
              </a:rPr>
              <a:t>Elaborar informe de verificación.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AB77998-21AD-A3A9-C4B5-3B33C27CFD7D}"/>
              </a:ext>
            </a:extLst>
          </p:cNvPr>
          <p:cNvSpPr/>
          <p:nvPr/>
        </p:nvSpPr>
        <p:spPr>
          <a:xfrm>
            <a:off x="6818313" y="4565650"/>
            <a:ext cx="1073150" cy="430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975" b="0" i="0" u="none" kern="0" baseline="0">
                <a:solidFill>
                  <a:sysClr val="windowText" lastClr="000000"/>
                </a:solidFill>
              </a:rPr>
              <a:t>Elaborar informe de validación.</a:t>
            </a:r>
          </a:p>
        </p:txBody>
      </p:sp>
      <p:sp>
        <p:nvSpPr>
          <p:cNvPr id="71" name="Flowchart: Decision 70">
            <a:extLst>
              <a:ext uri="{FF2B5EF4-FFF2-40B4-BE49-F238E27FC236}">
                <a16:creationId xmlns:a16="http://schemas.microsoft.com/office/drawing/2014/main" id="{10B28DC6-E33A-F182-F804-A335586D49AD}"/>
              </a:ext>
            </a:extLst>
          </p:cNvPr>
          <p:cNvSpPr/>
          <p:nvPr/>
        </p:nvSpPr>
        <p:spPr>
          <a:xfrm>
            <a:off x="6477000" y="2849563"/>
            <a:ext cx="2414588" cy="608012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900" b="0" i="0" u="none" kern="0" baseline="0" dirty="0">
                <a:solidFill>
                  <a:sysClr val="windowText" lastClr="000000"/>
                </a:solidFill>
              </a:rPr>
              <a:t>¿Se utilizó el método estándar fuera del alcance previsto? </a:t>
            </a:r>
          </a:p>
        </p:txBody>
      </p:sp>
      <p:sp>
        <p:nvSpPr>
          <p:cNvPr id="72" name="Flowchart: Decision 71">
            <a:extLst>
              <a:ext uri="{FF2B5EF4-FFF2-40B4-BE49-F238E27FC236}">
                <a16:creationId xmlns:a16="http://schemas.microsoft.com/office/drawing/2014/main" id="{657E86B0-F4BC-AC2B-308F-E438C931E901}"/>
              </a:ext>
            </a:extLst>
          </p:cNvPr>
          <p:cNvSpPr/>
          <p:nvPr/>
        </p:nvSpPr>
        <p:spPr>
          <a:xfrm>
            <a:off x="6180138" y="5087938"/>
            <a:ext cx="2414587" cy="530225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975" b="0" i="0" u="none" kern="0" baseline="0">
                <a:solidFill>
                  <a:sysClr val="windowText" lastClr="000000"/>
                </a:solidFill>
              </a:rPr>
              <a:t>Método validado modificado </a:t>
            </a:r>
          </a:p>
        </p:txBody>
      </p:sp>
      <p:sp>
        <p:nvSpPr>
          <p:cNvPr id="73" name="Flowchart: Decision 72">
            <a:extLst>
              <a:ext uri="{FF2B5EF4-FFF2-40B4-BE49-F238E27FC236}">
                <a16:creationId xmlns:a16="http://schemas.microsoft.com/office/drawing/2014/main" id="{C379FF3B-4621-B7D6-12F3-C86E24CC1FD1}"/>
              </a:ext>
            </a:extLst>
          </p:cNvPr>
          <p:cNvSpPr/>
          <p:nvPr/>
        </p:nvSpPr>
        <p:spPr>
          <a:xfrm>
            <a:off x="4181475" y="1787525"/>
            <a:ext cx="2414588" cy="531813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" sz="800" b="0" i="0" u="none" kern="0" baseline="0" dirty="0">
                <a:solidFill>
                  <a:sysClr val="windowText" lastClr="000000"/>
                </a:solidFill>
              </a:rPr>
              <a:t>¿Es el método existente después de una reparación importante? </a:t>
            </a:r>
          </a:p>
        </p:txBody>
      </p:sp>
      <p:sp>
        <p:nvSpPr>
          <p:cNvPr id="74" name="Flowchart: Decision 73">
            <a:extLst>
              <a:ext uri="{FF2B5EF4-FFF2-40B4-BE49-F238E27FC236}">
                <a16:creationId xmlns:a16="http://schemas.microsoft.com/office/drawing/2014/main" id="{74357FC6-FE4D-5070-4E27-0576F4ED5F25}"/>
              </a:ext>
            </a:extLst>
          </p:cNvPr>
          <p:cNvSpPr/>
          <p:nvPr/>
        </p:nvSpPr>
        <p:spPr>
          <a:xfrm>
            <a:off x="3321050" y="3733800"/>
            <a:ext cx="2414588" cy="530225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975" b="0" i="0" u="none" kern="0" baseline="0" dirty="0">
                <a:solidFill>
                  <a:sysClr val="windowText" lastClr="000000"/>
                </a:solidFill>
              </a:rPr>
              <a:t>¿Se reubicó el método existente? </a:t>
            </a:r>
          </a:p>
        </p:txBody>
      </p:sp>
      <p:sp>
        <p:nvSpPr>
          <p:cNvPr id="75" name="Flowchart: Decision 74">
            <a:extLst>
              <a:ext uri="{FF2B5EF4-FFF2-40B4-BE49-F238E27FC236}">
                <a16:creationId xmlns:a16="http://schemas.microsoft.com/office/drawing/2014/main" id="{0F244601-5E56-799E-4747-0117A031ED93}"/>
              </a:ext>
            </a:extLst>
          </p:cNvPr>
          <p:cNvSpPr/>
          <p:nvPr/>
        </p:nvSpPr>
        <p:spPr>
          <a:xfrm>
            <a:off x="4746625" y="5857875"/>
            <a:ext cx="2414588" cy="530225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" sz="800" b="0" i="0" u="none" kern="0" baseline="0" dirty="0">
                <a:solidFill>
                  <a:sysClr val="windowText" lastClr="000000"/>
                </a:solidFill>
              </a:rPr>
              <a:t>¿El método está aprobado por la FDA o tiene marcado CE?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8CD2C8E-D7FF-CF7F-51D6-B1348230112C}"/>
              </a:ext>
            </a:extLst>
          </p:cNvPr>
          <p:cNvSpPr/>
          <p:nvPr/>
        </p:nvSpPr>
        <p:spPr>
          <a:xfrm>
            <a:off x="287338" y="2671763"/>
            <a:ext cx="1074737" cy="4302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" sz="975" kern="0" dirty="0">
              <a:solidFill>
                <a:sysClr val="windowText" lastClr="000000"/>
              </a:solidFill>
            </a:endParaRPr>
          </a:p>
        </p:txBody>
      </p:sp>
      <p:sp>
        <p:nvSpPr>
          <p:cNvPr id="35" name="Flowchart: Decision 34">
            <a:extLst>
              <a:ext uri="{FF2B5EF4-FFF2-40B4-BE49-F238E27FC236}">
                <a16:creationId xmlns:a16="http://schemas.microsoft.com/office/drawing/2014/main" id="{91756D9E-4A13-B2C4-84BE-0988CC4EA34E}"/>
              </a:ext>
            </a:extLst>
          </p:cNvPr>
          <p:cNvSpPr/>
          <p:nvPr/>
        </p:nvSpPr>
        <p:spPr>
          <a:xfrm>
            <a:off x="239713" y="3609975"/>
            <a:ext cx="2414587" cy="531813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" sz="975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</TotalTime>
  <Words>110</Words>
  <Application>Microsoft Office PowerPoint</Application>
  <PresentationFormat>A4 Paper (210x297 mm)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Impact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Murphy</dc:creator>
  <cp:lastModifiedBy>mx02 Apps 1</cp:lastModifiedBy>
  <cp:revision>14</cp:revision>
  <dcterms:created xsi:type="dcterms:W3CDTF">2018-01-01T17:12:50Z</dcterms:created>
  <dcterms:modified xsi:type="dcterms:W3CDTF">2025-05-05T17:33:31Z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b94a7b8-f06c-4dfe-bdcc-9b548fd58c31_Enabled">
    <vt:lpwstr>true</vt:lpwstr>
  </property>
  <property fmtid="{D5CDD505-2E9C-101B-9397-08002B2CF9AE}" pid="3" name="MSIP_Label_7b94a7b8-f06c-4dfe-bdcc-9b548fd58c31_SetDate">
    <vt:lpwstr>2024-04-02T15:08:54Z</vt:lpwstr>
  </property>
  <property fmtid="{D5CDD505-2E9C-101B-9397-08002B2CF9AE}" pid="4" name="MSIP_Label_7b94a7b8-f06c-4dfe-bdcc-9b548fd58c31_Method">
    <vt:lpwstr>Privileged</vt:lpwstr>
  </property>
  <property fmtid="{D5CDD505-2E9C-101B-9397-08002B2CF9AE}" pid="5" name="MSIP_Label_7b94a7b8-f06c-4dfe-bdcc-9b548fd58c31_Name">
    <vt:lpwstr>7b94a7b8-f06c-4dfe-bdcc-9b548fd58c31</vt:lpwstr>
  </property>
  <property fmtid="{D5CDD505-2E9C-101B-9397-08002B2CF9AE}" pid="6" name="MSIP_Label_7b94a7b8-f06c-4dfe-bdcc-9b548fd58c31_SiteId">
    <vt:lpwstr>9ce70869-60db-44fd-abe8-d2767077fc8f</vt:lpwstr>
  </property>
  <property fmtid="{D5CDD505-2E9C-101B-9397-08002B2CF9AE}" pid="7" name="MSIP_Label_7b94a7b8-f06c-4dfe-bdcc-9b548fd58c31_ActionId">
    <vt:lpwstr>a39dfad2-a236-4eb6-82b8-29aabe65ab70</vt:lpwstr>
  </property>
  <property fmtid="{D5CDD505-2E9C-101B-9397-08002B2CF9AE}" pid="8" name="MSIP_Label_7b94a7b8-f06c-4dfe-bdcc-9b548fd58c31_ContentBits">
    <vt:lpwstr>0</vt:lpwstr>
  </property>
</Properties>
</file>