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313863"/>
  <p:custDataLst>
    <p:tags r:id="rId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1086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tags" Target="tags/tag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8C7E2-EEF2-4E57-B08C-12A7E8FD7EF6}" type="datetimeFigureOut">
              <a:rPr lang="en-US" smtClean="0"/>
              <a:t>5/1/2025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77BDE-89D2-4EE9-89FD-E03A756E681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889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8C7E2-EEF2-4E57-B08C-12A7E8FD7EF6}" type="datetimeFigureOut">
              <a:rPr lang="en-US" smtClean="0"/>
              <a:t>5/1/2025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77BDE-89D2-4EE9-89FD-E03A756E681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80123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8C7E2-EEF2-4E57-B08C-12A7E8FD7EF6}" type="datetimeFigureOut">
              <a:rPr lang="en-US" smtClean="0"/>
              <a:t>5/1/2025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77BDE-89D2-4EE9-89FD-E03A756E681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534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8C7E2-EEF2-4E57-B08C-12A7E8FD7EF6}" type="datetimeFigureOut">
              <a:rPr lang="en-US" smtClean="0"/>
              <a:t>5/1/2025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77BDE-89D2-4EE9-89FD-E03A756E681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03010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8C7E2-EEF2-4E57-B08C-12A7E8FD7EF6}" type="datetimeFigureOut">
              <a:rPr lang="en-US" smtClean="0"/>
              <a:t>5/1/2025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77BDE-89D2-4EE9-89FD-E03A756E681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26063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8C7E2-EEF2-4E57-B08C-12A7E8FD7EF6}" type="datetimeFigureOut">
              <a:rPr lang="en-US" smtClean="0"/>
              <a:t>5/1/2025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77BDE-89D2-4EE9-89FD-E03A756E681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11893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8C7E2-EEF2-4E57-B08C-12A7E8FD7EF6}" type="datetimeFigureOut">
              <a:rPr lang="en-US" smtClean="0"/>
              <a:t>5/1/2025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77BDE-89D2-4EE9-89FD-E03A756E681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31028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8C7E2-EEF2-4E57-B08C-12A7E8FD7EF6}" type="datetimeFigureOut">
              <a:rPr lang="en-US" smtClean="0"/>
              <a:t>5/1/2025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77BDE-89D2-4EE9-89FD-E03A756E681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75917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8C7E2-EEF2-4E57-B08C-12A7E8FD7EF6}" type="datetimeFigureOut">
              <a:rPr lang="en-US" smtClean="0"/>
              <a:t>5/1/2025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77BDE-89D2-4EE9-89FD-E03A756E681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1101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8C7E2-EEF2-4E57-B08C-12A7E8FD7EF6}" type="datetimeFigureOut">
              <a:rPr lang="en-US" smtClean="0"/>
              <a:t>5/1/2025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77BDE-89D2-4EE9-89FD-E03A756E681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05480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8C7E2-EEF2-4E57-B08C-12A7E8FD7EF6}" type="datetimeFigureOut">
              <a:rPr lang="en-US" smtClean="0"/>
              <a:t>5/1/2025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77BDE-89D2-4EE9-89FD-E03A756E681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28468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08C7E2-EEF2-4E57-B08C-12A7E8FD7EF6}" type="datetimeFigureOut">
              <a:rPr lang="en-US" smtClean="0"/>
              <a:t>5/1/2025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077BDE-89D2-4EE9-89FD-E03A756E681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20226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400" y="149423"/>
            <a:ext cx="8839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s" sz="1400" b="1" i="0" u="none" baseline="0"/>
              <a:t>Cálculos de muestra para determinar sus límites de error total permitido (Total Allowable Error, TE</a:t>
            </a:r>
            <a:r>
              <a:rPr lang="es" sz="1400" b="1" i="0" u="none" baseline="-25000"/>
              <a:t>A</a:t>
            </a:r>
            <a:r>
              <a:rPr lang="es" sz="1400" b="1" i="0" u="none" baseline="0"/>
              <a:t>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9942" y="363861"/>
            <a:ext cx="4572000" cy="6647974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/>
          <a:p>
            <a:pPr algn="l" rtl="0"/>
            <a:r>
              <a:rPr lang="es" sz="1400" b="1" i="0" u="none" baseline="0"/>
              <a:t>Cuando el TE</a:t>
            </a:r>
            <a:r>
              <a:rPr lang="es" sz="1400" b="1" i="0" u="none" baseline="-25000"/>
              <a:t>A</a:t>
            </a:r>
            <a:r>
              <a:rPr lang="es" sz="1400" b="1" i="0" u="none" baseline="0"/>
              <a:t> se proporciona en porcentaje (%)</a:t>
            </a:r>
          </a:p>
          <a:p>
            <a:endParaRPr lang="es" sz="1200" dirty="0"/>
          </a:p>
          <a:p>
            <a:pPr algn="l" rtl="0"/>
            <a:r>
              <a:rPr lang="es" sz="1200" b="0" i="0" u="none" baseline="0"/>
              <a:t>Utilizando el valor objetivo (en unidades), multiplique el valor por el % de TE</a:t>
            </a:r>
            <a:r>
              <a:rPr lang="es" sz="1200" b="0" i="0" u="none" baseline="-25000"/>
              <a:t>A</a:t>
            </a:r>
            <a:r>
              <a:rPr lang="es" sz="1200" b="0" i="0" u="none" baseline="0"/>
              <a:t> para convertirlo en unidades.</a:t>
            </a:r>
          </a:p>
          <a:p>
            <a:pPr algn="l" rtl="0"/>
            <a:r>
              <a:rPr lang="es" sz="1200" b="0" i="0" u="none" baseline="0"/>
              <a:t>TE</a:t>
            </a:r>
            <a:r>
              <a:rPr lang="es" sz="1200" b="0" i="0" u="none" baseline="-25000"/>
              <a:t>A</a:t>
            </a:r>
            <a:r>
              <a:rPr lang="es" sz="1200" b="0" i="0" u="none" baseline="0"/>
              <a:t> en unidades = (% de TE</a:t>
            </a:r>
            <a:r>
              <a:rPr lang="es" sz="1200" b="0" i="0" u="none" baseline="-25000"/>
              <a:t>A</a:t>
            </a:r>
            <a:r>
              <a:rPr lang="es" sz="1200" b="0" i="0" u="none" baseline="0"/>
              <a:t>/100 %)* valor objetivo  </a:t>
            </a:r>
          </a:p>
          <a:p>
            <a:pPr algn="l" rtl="0"/>
            <a:r>
              <a:rPr lang="es" sz="1200" b="0" i="0" u="none" baseline="0"/>
              <a:t>Límites inferiores de TE</a:t>
            </a:r>
            <a:r>
              <a:rPr lang="es" sz="1200" b="0" i="0" u="none" baseline="-25000"/>
              <a:t>A</a:t>
            </a:r>
            <a:r>
              <a:rPr lang="es" sz="1200" b="0" i="0" u="none" baseline="0"/>
              <a:t> = valor objetivo - TE</a:t>
            </a:r>
            <a:r>
              <a:rPr lang="es" sz="1200" b="0" i="0" u="none" baseline="-25000"/>
              <a:t>A</a:t>
            </a:r>
            <a:r>
              <a:rPr lang="es" sz="1200" b="0" i="0" u="none" baseline="0"/>
              <a:t> en unidades </a:t>
            </a:r>
          </a:p>
          <a:p>
            <a:pPr algn="l" rtl="0"/>
            <a:r>
              <a:rPr lang="es" sz="1200" b="0" i="0" u="none" baseline="0"/>
              <a:t>Límites superiores de TE</a:t>
            </a:r>
            <a:r>
              <a:rPr lang="es" sz="1200" b="0" i="0" u="none" baseline="-25000"/>
              <a:t>A</a:t>
            </a:r>
            <a:r>
              <a:rPr lang="es" sz="1200" b="0" i="0" u="none" baseline="0"/>
              <a:t> = valor objetivo - TE</a:t>
            </a:r>
            <a:r>
              <a:rPr lang="es" sz="1200" b="0" i="0" u="none" baseline="-25000"/>
              <a:t>A</a:t>
            </a:r>
            <a:r>
              <a:rPr lang="es" sz="1200" b="0" i="0" u="none" baseline="0"/>
              <a:t> en unidades </a:t>
            </a:r>
          </a:p>
          <a:p>
            <a:endParaRPr lang="es" sz="1200" dirty="0"/>
          </a:p>
          <a:p>
            <a:pPr algn="l" rtl="0"/>
            <a:r>
              <a:rPr lang="es" sz="1200" b="0" i="0" u="none" baseline="0"/>
              <a:t>Por ejemplo, un control de calidad para glucosa con un valor objetivo de 5,6 mmol/L, el rendimiento aceptable para glucosa es del 6,9 % utilizando el TE</a:t>
            </a:r>
            <a:r>
              <a:rPr lang="es" sz="1200" b="0" i="0" u="none" baseline="-25000"/>
              <a:t>A</a:t>
            </a:r>
            <a:r>
              <a:rPr lang="es" sz="1200" b="0" i="0" u="none" baseline="0"/>
              <a:t> de la variación biológica deseada.</a:t>
            </a:r>
          </a:p>
          <a:p>
            <a:endParaRPr lang="es" sz="1200" dirty="0"/>
          </a:p>
          <a:p>
            <a:pPr algn="l" rtl="0"/>
            <a:r>
              <a:rPr lang="es" sz="1200" b="0" i="0" u="none" baseline="0"/>
              <a:t>TE</a:t>
            </a:r>
            <a:r>
              <a:rPr lang="es" sz="1200" b="0" i="0" u="none" baseline="-25000"/>
              <a:t>A</a:t>
            </a:r>
            <a:r>
              <a:rPr lang="es" sz="1200" b="0" i="0" u="none" baseline="0"/>
              <a:t> en unidades = (6,9 %/100 %)* 5,6 mmol/L = 0,4 mmol/L</a:t>
            </a:r>
          </a:p>
          <a:p>
            <a:pPr algn="l" rtl="0"/>
            <a:r>
              <a:rPr lang="es" sz="1200" b="0" i="0" u="none" baseline="0"/>
              <a:t>Límites inferiores de TE</a:t>
            </a:r>
            <a:r>
              <a:rPr lang="es" sz="1200" b="0" i="0" u="none" baseline="-25000"/>
              <a:t>A</a:t>
            </a:r>
            <a:r>
              <a:rPr lang="es" sz="1200" b="0" i="0" u="none" baseline="0"/>
              <a:t> = 5,6 mmol/L – 0,4 mmol/L = 5,2 mmol/L</a:t>
            </a:r>
          </a:p>
          <a:p>
            <a:pPr algn="l" rtl="0"/>
            <a:r>
              <a:rPr lang="es" sz="1200" b="0" i="0" u="none" baseline="0"/>
              <a:t>Límites superiores de TE</a:t>
            </a:r>
            <a:r>
              <a:rPr lang="es" sz="1200" b="0" i="0" u="none" baseline="-25000"/>
              <a:t>A</a:t>
            </a:r>
            <a:r>
              <a:rPr lang="es" sz="1200" b="0" i="0" u="none" baseline="0"/>
              <a:t> = 5,6 mmol/L + 0,4 mmol/L = 6,0 mmol/L</a:t>
            </a:r>
          </a:p>
          <a:p>
            <a:endParaRPr lang="es" sz="1200" dirty="0"/>
          </a:p>
          <a:p>
            <a:endParaRPr lang="es" sz="1200" dirty="0"/>
          </a:p>
          <a:p>
            <a:pPr algn="l" rtl="0"/>
            <a:r>
              <a:rPr lang="es" sz="1400" b="1" i="0" u="none" baseline="0"/>
              <a:t>Cuando el TE</a:t>
            </a:r>
            <a:r>
              <a:rPr lang="es" sz="1400" b="1" i="0" u="none" baseline="-25000"/>
              <a:t>A</a:t>
            </a:r>
            <a:r>
              <a:rPr lang="es" sz="1400" b="1" i="0" u="none" baseline="0"/>
              <a:t> se proporciona en unidades (p. ej., CLIA)</a:t>
            </a:r>
          </a:p>
          <a:p>
            <a:pPr algn="l" rtl="0"/>
            <a:r>
              <a:rPr lang="es" sz="1200" b="0" i="0" u="none" baseline="0"/>
              <a:t>Por ejemplo, un control de calidad para glucosa con un valor objetivo de 2,2 mmol/L, el rendimiento aceptable de las Enmiendas para el Mejoramiento de Laboratorios Clínicos (Clinical Laboratory Improvement Amendments, CLIA) para glucosa es </a:t>
            </a:r>
            <a:r>
              <a:rPr lang="es" sz="1200" b="0" i="1" u="none" baseline="0"/>
              <a:t>Valor objetivo ± 0,3 mmol/L o 10 %, el valor que sea mayor.</a:t>
            </a:r>
            <a:r>
              <a:rPr lang="es" sz="1200" b="0" i="0" u="none" baseline="0"/>
              <a:t> </a:t>
            </a:r>
          </a:p>
          <a:p>
            <a:endParaRPr lang="es" sz="1200" i="1" dirty="0"/>
          </a:p>
          <a:p>
            <a:pPr algn="l" rtl="0"/>
            <a:r>
              <a:rPr lang="es" sz="1200" b="0" i="0" u="none" baseline="0"/>
              <a:t>TE</a:t>
            </a:r>
            <a:r>
              <a:rPr lang="es" sz="1200" b="0" i="0" u="none" baseline="-25000"/>
              <a:t>A</a:t>
            </a:r>
            <a:r>
              <a:rPr lang="es" sz="1200" b="0" i="0" u="none" baseline="0"/>
              <a:t> en unidades = 0,3 mmol/L</a:t>
            </a:r>
          </a:p>
          <a:p>
            <a:pPr algn="l" rtl="0"/>
            <a:r>
              <a:rPr lang="es" sz="1200" b="0" i="0" u="none" baseline="0"/>
              <a:t>Límites inferiores de TE</a:t>
            </a:r>
            <a:r>
              <a:rPr lang="es" sz="1200" b="0" i="0" u="none" baseline="-25000"/>
              <a:t>A</a:t>
            </a:r>
            <a:r>
              <a:rPr lang="es" sz="1200" b="0" i="0" u="none" baseline="0"/>
              <a:t> = 2,2 mmol/L – 0,3 mmol/L = 1,9 mmol/L</a:t>
            </a:r>
          </a:p>
          <a:p>
            <a:pPr algn="l" rtl="0"/>
            <a:r>
              <a:rPr lang="es" sz="1200" b="0" i="0" u="none" baseline="0"/>
              <a:t>Límites superiores de TE</a:t>
            </a:r>
            <a:r>
              <a:rPr lang="es" sz="1200" b="0" i="0" u="none" baseline="-25000"/>
              <a:t>A</a:t>
            </a:r>
            <a:r>
              <a:rPr lang="es" sz="1200" b="0" i="0" u="none" baseline="0"/>
              <a:t> = 2,2 mmol/L + 0,3 mmol/L = 2,5 mmol/L</a:t>
            </a:r>
          </a:p>
          <a:p>
            <a:endParaRPr lang="es" sz="1200" dirty="0"/>
          </a:p>
          <a:p>
            <a:pPr algn="l" rtl="0">
              <a:tabLst>
                <a:tab pos="398463" algn="l"/>
              </a:tabLst>
            </a:pPr>
            <a:r>
              <a:rPr lang="es" sz="1200" b="0" i="0" u="none" baseline="0"/>
              <a:t>	En este ejemplo, los límites de concentración de 0,3 mmol/L son mayores que los límites del valor porcentual del 10 %.  (el 10 % de 2,2 es 0,2 mmol/L).  Por lo tanto, para este control de calidad, se aplicaría la concentración de rendimiento aceptable.</a:t>
            </a:r>
          </a:p>
          <a:p>
            <a:pPr algn="l" rtl="0">
              <a:tabLst>
                <a:tab pos="398463" algn="l"/>
              </a:tabLst>
            </a:pPr>
            <a:endParaRPr lang="es" sz="1200" dirty="0"/>
          </a:p>
          <a:p>
            <a:pPr algn="l" rtl="0">
              <a:tabLst>
                <a:tab pos="398463" algn="l"/>
              </a:tabLst>
            </a:pPr>
            <a:r>
              <a:rPr lang="es" sz="1400" b="1" i="0" u="none" baseline="0"/>
              <a:t>Cuando el TE</a:t>
            </a:r>
            <a:r>
              <a:rPr lang="es" sz="1400" b="1" i="0" u="none" baseline="-25000"/>
              <a:t>A</a:t>
            </a:r>
            <a:r>
              <a:rPr lang="es" sz="1400" b="1" i="0" u="none" baseline="0"/>
              <a:t> se proporciona en ± 3 SD</a:t>
            </a:r>
          </a:p>
          <a:p>
            <a:pPr algn="l" rtl="0">
              <a:tabLst>
                <a:tab pos="398463" algn="l"/>
              </a:tabLst>
            </a:pPr>
            <a:r>
              <a:rPr lang="es" sz="1200" b="0" i="0" u="none" baseline="0"/>
              <a:t>Utilizando un informe de muestra de encuesta, seleccione una concentración cercana al valor verdadero de su material de control.  Multiplique la SD por 3.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76800" y="403258"/>
            <a:ext cx="4104968" cy="2123658"/>
          </a:xfrm>
          <a:prstGeom prst="rect">
            <a:avLst/>
          </a:prstGeom>
          <a:noFill/>
        </p:spPr>
        <p:txBody>
          <a:bodyPr wrap="square" rtlCol="0">
            <a:normAutofit fontScale="85000" lnSpcReduction="20000"/>
          </a:bodyPr>
          <a:lstStyle/>
          <a:p>
            <a:pPr algn="l" rtl="0"/>
            <a:r>
              <a:rPr lang="es" sz="1400" b="1" i="0" u="none" baseline="0"/>
              <a:t>Utilizar la mediana del % de CV del grupo de pares multiplicado por 3 (resultados del PT)</a:t>
            </a:r>
          </a:p>
          <a:p>
            <a:endParaRPr lang="es" sz="1400" dirty="0"/>
          </a:p>
          <a:p>
            <a:pPr marL="171450" indent="-171450" algn="l" rtl="0">
              <a:buFont typeface="Arial" pitchFamily="34" charset="0"/>
              <a:buChar char="•"/>
            </a:pPr>
            <a:r>
              <a:rPr lang="es" sz="1200" b="0" i="0" u="none" baseline="0"/>
              <a:t>Sin tener en cuenta las concentraciones de la muestra, enumere el % de CV de su grupo de pares del ensayo de aptitud (Proficiency Testing, PT)</a:t>
            </a:r>
            <a:r>
              <a:rPr lang="es" sz="1200" b="1" i="0" u="none" baseline="0"/>
              <a:t> </a:t>
            </a:r>
            <a:r>
              <a:rPr lang="es" sz="1200" b="0" i="0" u="none" baseline="0"/>
              <a:t>en orden ascendente.</a:t>
            </a:r>
          </a:p>
          <a:p>
            <a:pPr marL="171450" indent="-171450" algn="l" rtl="0">
              <a:buFont typeface="Arial" pitchFamily="34" charset="0"/>
              <a:buChar char="•"/>
            </a:pPr>
            <a:r>
              <a:rPr lang="es" sz="1200" b="0" i="0" u="none" baseline="0"/>
              <a:t>Seleccione la mediana del % del coeficiente de variación (CV).</a:t>
            </a:r>
          </a:p>
          <a:p>
            <a:pPr marL="171450" indent="-171450" algn="l" rtl="0">
              <a:buFont typeface="Arial" pitchFamily="34" charset="0"/>
              <a:buChar char="•"/>
            </a:pPr>
            <a:r>
              <a:rPr lang="es" sz="1200" b="0" i="0" u="none" baseline="0"/>
              <a:t>Para calcular el % de TE</a:t>
            </a:r>
            <a:r>
              <a:rPr lang="es" sz="1200" b="0" i="0" u="none" baseline="-25000"/>
              <a:t>A</a:t>
            </a:r>
            <a:r>
              <a:rPr lang="es" sz="1200" b="0" i="0" u="none" baseline="0"/>
              <a:t>, multiplique la mediana del % de CV por 3:</a:t>
            </a:r>
          </a:p>
          <a:p>
            <a:pPr algn="l" rtl="0"/>
            <a:r>
              <a:rPr lang="es" sz="1200" b="0" i="0" u="none" baseline="0"/>
              <a:t>	(% de TE</a:t>
            </a:r>
            <a:r>
              <a:rPr lang="es" sz="1200" b="0" i="0" u="none" baseline="-25000"/>
              <a:t>A</a:t>
            </a:r>
            <a:r>
              <a:rPr lang="es" sz="1200" b="0" i="0" u="none" baseline="0"/>
              <a:t> = mediana del % de CV * 3)</a:t>
            </a:r>
          </a:p>
          <a:p>
            <a:pPr marL="171450" indent="-171450" algn="l" rtl="0">
              <a:buFont typeface="Arial" pitchFamily="34" charset="0"/>
              <a:buChar char="•"/>
            </a:pPr>
            <a:r>
              <a:rPr lang="es" sz="1200" b="0" i="0" u="none" baseline="0"/>
              <a:t>Siga las instrucciones que se incluyen en la sección “</a:t>
            </a:r>
            <a:r>
              <a:rPr lang="es" sz="1200" b="0" i="1" u="none" baseline="0"/>
              <a:t>Cuando el TE</a:t>
            </a:r>
            <a:r>
              <a:rPr lang="es" sz="1200" b="0" i="1" u="none" baseline="-25000"/>
              <a:t>A</a:t>
            </a:r>
            <a:r>
              <a:rPr lang="es" sz="1200" b="0" i="1" u="none" baseline="0"/>
              <a:t> se proporciona en porcentaje (%)” </a:t>
            </a:r>
            <a:r>
              <a:rPr lang="es" sz="1200" b="0" i="0" u="none" baseline="0"/>
              <a:t>para determinar sus </a:t>
            </a:r>
            <a:r>
              <a:rPr lang="es" sz="1200" b="0" i="1" u="none" baseline="0"/>
              <a:t>límites de TE</a:t>
            </a:r>
            <a:r>
              <a:rPr lang="es" sz="1200" b="0" i="1" u="none" baseline="-25000"/>
              <a:t>A</a:t>
            </a:r>
            <a:r>
              <a:rPr lang="es" sz="1200" b="0" i="1" u="none" baseline="0"/>
              <a:t> inferior y superior.</a:t>
            </a:r>
          </a:p>
          <a:p>
            <a:endParaRPr lang="es" sz="1200" i="1" baseline="-25000" dirty="0"/>
          </a:p>
          <a:p>
            <a:pPr algn="l" rtl="0"/>
            <a:r>
              <a:rPr lang="es" sz="1200" b="0" i="0" u="none" baseline="0"/>
              <a:t>Por ejemplo, al utilizar los resultados de una encuesta de PT de la siguiente manera: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4257454"/>
              </p:ext>
            </p:extLst>
          </p:nvPr>
        </p:nvGraphicFramePr>
        <p:xfrm>
          <a:off x="5029200" y="2529374"/>
          <a:ext cx="3276600" cy="1645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9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191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19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191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29798">
                <a:tc>
                  <a:txBody>
                    <a:bodyPr/>
                    <a:lstStyle/>
                    <a:p>
                      <a:pPr algn="l" rtl="0"/>
                      <a:r>
                        <a:rPr lang="es" sz="1200" b="0" i="0" u="none" baseline="0"/>
                        <a:t>Muestra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s" sz="1200" b="0" i="0" u="none" baseline="0"/>
                        <a:t>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s" sz="1200" b="0" i="0" u="none" baseline="0"/>
                        <a:t>SD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s" sz="1200" b="0" i="0" u="none" baseline="0"/>
                        <a:t>% de CV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7801">
                <a:tc>
                  <a:txBody>
                    <a:bodyPr/>
                    <a:lstStyle/>
                    <a:p>
                      <a:pPr algn="l" rtl="0"/>
                      <a:r>
                        <a:rPr lang="es" sz="1200" b="0" i="0" u="none" baseline="0"/>
                        <a:t>C-3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s" sz="1200" b="0" i="0" u="none" baseline="0"/>
                        <a:t>1,2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s" sz="1200" b="0" i="0" u="none" baseline="0"/>
                        <a:t>0,08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s" sz="1200" b="0" i="0" u="none" baseline="0"/>
                        <a:t>6,7 %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7801">
                <a:tc>
                  <a:txBody>
                    <a:bodyPr/>
                    <a:lstStyle/>
                    <a:p>
                      <a:pPr algn="l" rtl="0"/>
                      <a:r>
                        <a:rPr lang="es" sz="1200" b="0" i="0" u="none" baseline="0"/>
                        <a:t>C-5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s" sz="1200" b="0" i="0" u="none" baseline="0"/>
                        <a:t>4,2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s" sz="1200" b="0" i="0" u="none" baseline="0"/>
                        <a:t>0,33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s" sz="1200" b="0" i="0" u="none" baseline="0"/>
                        <a:t>7,9 %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7801">
                <a:tc>
                  <a:txBody>
                    <a:bodyPr/>
                    <a:lstStyle/>
                    <a:p>
                      <a:pPr algn="l" rtl="0"/>
                      <a:r>
                        <a:rPr lang="es" sz="1200" b="1" i="0" u="none" baseline="0"/>
                        <a:t>C-2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s" sz="1200" b="1" i="0" u="none" baseline="0"/>
                        <a:t>1,0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s" sz="1200" b="1" i="0" u="none" baseline="0"/>
                        <a:t>0,08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s" sz="1200" b="1" i="0" u="none" baseline="0"/>
                        <a:t>8,0 %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7801">
                <a:tc>
                  <a:txBody>
                    <a:bodyPr/>
                    <a:lstStyle/>
                    <a:p>
                      <a:pPr algn="l" rtl="0"/>
                      <a:r>
                        <a:rPr lang="es" sz="1200" b="0" i="0" u="none" baseline="0"/>
                        <a:t>C-1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s" sz="1200" b="0" i="0" u="none" baseline="0"/>
                        <a:t>0,6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s" sz="1200" b="0" i="0" u="none" baseline="0"/>
                        <a:t>0,05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s" sz="1200" b="0" i="0" u="none" baseline="0"/>
                        <a:t>8,3 %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7801">
                <a:tc>
                  <a:txBody>
                    <a:bodyPr/>
                    <a:lstStyle/>
                    <a:p>
                      <a:pPr algn="l" rtl="0"/>
                      <a:r>
                        <a:rPr lang="es" sz="1200" b="0" i="0" u="none" baseline="0"/>
                        <a:t>C-4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s" sz="1200" b="0" i="0" u="none" baseline="0"/>
                        <a:t>3,0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s" sz="1200" b="0" i="0" u="none" baseline="0"/>
                        <a:t>0,26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s" sz="1200" b="0" i="0" u="none" baseline="0"/>
                        <a:t>8,7 %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8330381" y="3407609"/>
            <a:ext cx="685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s" sz="1000" b="0" i="0" u="none" baseline="0"/>
              <a:t>mediana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948084" y="4114800"/>
            <a:ext cx="3962400" cy="2400657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l" rtl="0"/>
            <a:r>
              <a:rPr lang="es" b="0" i="0" u="none" baseline="0"/>
              <a:t> </a:t>
            </a:r>
            <a:r>
              <a:rPr lang="es" sz="1200" b="0" i="0" u="none" baseline="0"/>
              <a:t> % de TE</a:t>
            </a:r>
            <a:r>
              <a:rPr lang="es" sz="1200" b="0" i="0" u="none" baseline="-25000"/>
              <a:t>A</a:t>
            </a:r>
            <a:r>
              <a:rPr lang="es" sz="1200" b="0" i="0" u="none" baseline="0"/>
              <a:t> = 8,0 % * 3 = 24 %</a:t>
            </a:r>
          </a:p>
          <a:p>
            <a:endParaRPr lang="es" sz="1200" dirty="0"/>
          </a:p>
          <a:p>
            <a:endParaRPr lang="es" sz="1200" dirty="0"/>
          </a:p>
          <a:p>
            <a:pPr algn="l" rtl="0"/>
            <a:r>
              <a:rPr lang="es" sz="1200" b="1" i="0" u="none" baseline="0"/>
              <a:t> Cómo aplicar la regla de Tonk</a:t>
            </a:r>
          </a:p>
          <a:p>
            <a:pPr marL="58738" algn="l" rtl="0"/>
            <a:r>
              <a:rPr lang="es" sz="1200" b="0" i="0" u="none" baseline="0"/>
              <a:t>[(rango de referencia)/4/media del rango]* 100 %</a:t>
            </a:r>
          </a:p>
          <a:p>
            <a:pPr marL="58738" algn="l" rtl="0"/>
            <a:endParaRPr lang="es" sz="1200" dirty="0"/>
          </a:p>
          <a:p>
            <a:pPr marL="58738" algn="l" rtl="0"/>
            <a:r>
              <a:rPr lang="es" sz="1200" b="0" i="0" u="none" baseline="0"/>
              <a:t>Por ejemplo, el rango de referencia del recuento de CD</a:t>
            </a:r>
            <a:r>
              <a:rPr lang="es" sz="1200" b="0" i="0" u="none" baseline="-25000"/>
              <a:t>4</a:t>
            </a:r>
            <a:r>
              <a:rPr lang="es" sz="1200" b="0" i="0" u="none" baseline="0"/>
              <a:t> es entre 500 células/mm</a:t>
            </a:r>
            <a:r>
              <a:rPr lang="es" sz="1200" b="0" i="0" u="none" baseline="30000"/>
              <a:t>3</a:t>
            </a:r>
            <a:r>
              <a:rPr lang="es" sz="1200" b="0" i="0" u="none" baseline="0"/>
              <a:t> y 1000 células/mm</a:t>
            </a:r>
            <a:r>
              <a:rPr lang="es" sz="1200" b="0" i="0" u="none" baseline="30000"/>
              <a:t>3</a:t>
            </a:r>
          </a:p>
          <a:p>
            <a:pPr marL="58738" algn="l" rtl="0"/>
            <a:endParaRPr lang="es" sz="1200" dirty="0"/>
          </a:p>
          <a:p>
            <a:pPr marL="58738" algn="l" rtl="0"/>
            <a:r>
              <a:rPr lang="es" sz="1200" b="0" i="0" u="none" baseline="0"/>
              <a:t>% de TE</a:t>
            </a:r>
            <a:r>
              <a:rPr lang="es" sz="1200" b="0" i="0" u="none" baseline="-25000"/>
              <a:t>A</a:t>
            </a:r>
            <a:r>
              <a:rPr lang="es" sz="1200" b="0" i="0" u="none" baseline="0"/>
              <a:t> = [(1000 – 500)/4/750]* 100 % = 16,7 %</a:t>
            </a:r>
          </a:p>
          <a:p>
            <a:endParaRPr lang="es" sz="1200" dirty="0"/>
          </a:p>
          <a:p>
            <a:endParaRPr lang="es" sz="1200" dirty="0"/>
          </a:p>
        </p:txBody>
      </p:sp>
      <p:sp>
        <p:nvSpPr>
          <p:cNvPr id="2" name="TextBox 1"/>
          <p:cNvSpPr txBox="1"/>
          <p:nvPr/>
        </p:nvSpPr>
        <p:spPr>
          <a:xfrm>
            <a:off x="-29498" y="-27758"/>
            <a:ext cx="391569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s" sz="1100" b="0" i="0" u="none" baseline="0"/>
              <a:t>Ayuda de trabajo 2: Cálculos de muestra de TE</a:t>
            </a:r>
            <a:r>
              <a:rPr lang="es" sz="1100" b="0" i="0" u="none" baseline="-25000"/>
              <a:t>A </a:t>
            </a:r>
            <a:r>
              <a:rPr lang="es" sz="1100" b="0" i="0" u="none" baseline="30000"/>
              <a:t>814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1520858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636</Words>
  <Application>Microsoft Office PowerPoint</Application>
  <PresentationFormat>On-screen Show (4:3)</PresentationFormat>
  <Paragraphs>70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Anna</dc:creator>
  <cp:lastModifiedBy>JRL</cp:lastModifiedBy>
  <cp:revision>14</cp:revision>
  <cp:lastPrinted>2012-11-23T12:59:59Z</cp:lastPrinted>
  <dcterms:created xsi:type="dcterms:W3CDTF">2012-11-21T16:44:33Z</dcterms:created>
  <dcterms:modified xsi:type="dcterms:W3CDTF">2025-05-01T21:04:33Z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1C7E5BA1-4FF8-42FE-8BCE-7C48C7684A2A</vt:lpwstr>
  </property>
  <property fmtid="{D5CDD505-2E9C-101B-9397-08002B2CF9AE}" pid="3" name="ArticulatePath">
    <vt:lpwstr>Job Aid 2_Sample TEA calculations (814)_spa</vt:lpwstr>
  </property>
</Properties>
</file>