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313863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08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79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962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51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32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65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084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239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9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91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96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4BEF8-B856-4C27-ADAD-1484BA900CC4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46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stgard.com/biodatabase1.htm" TargetMode="External"/><Relationship Id="rId7" Type="http://schemas.openxmlformats.org/officeDocument/2006/relationships/hyperlink" Target="http://www.westgard.com/rcpa-australasian-quality-requirements.htm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hyperlink" Target="http://www.westgard.com/clia.htm" TargetMode="External"/><Relationship Id="rId5" Type="http://schemas.openxmlformats.org/officeDocument/2006/relationships/hyperlink" Target="http://www.westgard.com/optimal-biodatabase1htm.htm" TargetMode="External"/><Relationship Id="rId4" Type="http://schemas.openxmlformats.org/officeDocument/2006/relationships/hyperlink" Target="http://www.westgard.com/minimum-biodatabase1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76200"/>
            <a:ext cx="883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" sz="1400" b="1" i="0" u="none" baseline="0"/>
              <a:t>Uso del error total permitido (Total Allowable Error, TE</a:t>
            </a:r>
            <a:r>
              <a:rPr lang="es" sz="1400" b="1" i="0" u="none" baseline="-25000"/>
              <a:t>A</a:t>
            </a:r>
            <a:r>
              <a:rPr lang="es" sz="1400" b="1" i="0" u="none" baseline="0"/>
              <a:t>) en su laboratorio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2999" y="4734342"/>
            <a:ext cx="4073013" cy="1754326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l" rtl="0"/>
            <a:r>
              <a:rPr lang="es" sz="1200" b="0" i="0" u="none" baseline="0"/>
              <a:t>Una vez establecidos el valor objetivo y los límites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para cada concentración de prueba y control, la comparación del TE con el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(TE &lt;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) permite lo siguiente: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es" sz="1200" b="0" i="0" u="none" baseline="0"/>
              <a:t>Evaluar el rendimiento del método.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es" sz="1200" b="0" i="0" u="none" baseline="0"/>
              <a:t>Comprobar las calibraciones.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es" sz="1200" b="0" i="0" u="none" baseline="0"/>
              <a:t>Evaluar la aceptabilidad de los nuevos números de lote de reactivos.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es" sz="1200" b="0" i="0" u="none" baseline="0"/>
              <a:t>Evaluar los cambios en el sistema analítico.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es" sz="1200" b="0" i="0" u="none" baseline="0"/>
              <a:t>Determinar la magnitud del cambio que debe detectarse.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es" sz="1200" b="0" i="0" u="none" baseline="0"/>
              <a:t>Seleccionar reglas de control de calidad adecuadas.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166" y="410045"/>
            <a:ext cx="4590434" cy="6463308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176213" indent="-176213" algn="l" rtl="0"/>
            <a:r>
              <a:rPr lang="es" sz="1200" b="0" i="0" u="sng" baseline="0"/>
              <a:t>Error total:</a:t>
            </a:r>
            <a:r>
              <a:rPr lang="es" sz="1200" b="0" i="0" u="none" baseline="0"/>
              <a:t>  el error total (Total Error, TE) es la variación total del valor de su laboratorio con respecto al valor verdadero. </a:t>
            </a:r>
          </a:p>
          <a:p>
            <a:pPr marL="176213" indent="-176213" algn="l" rtl="0"/>
            <a:r>
              <a:rPr lang="es" sz="1200" b="0" i="0" u="sng" baseline="0"/>
              <a:t>Error total permitido:</a:t>
            </a:r>
            <a:r>
              <a:rPr lang="es" sz="1200" b="0" i="0" u="none" baseline="0"/>
              <a:t> el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especifica la variación </a:t>
            </a:r>
            <a:r>
              <a:rPr lang="es" sz="1200" b="1" i="0" u="none" baseline="0"/>
              <a:t>máxima</a:t>
            </a:r>
            <a:r>
              <a:rPr lang="es" sz="1200" b="0" i="0" u="none" baseline="0"/>
              <a:t> aceptable del valor verdadero; la cantidad de errores que puede tolerarse sin invalidar la utilidad clínica del resultado.</a:t>
            </a:r>
          </a:p>
          <a:p>
            <a:endParaRPr lang="es" sz="1200" dirty="0"/>
          </a:p>
          <a:p>
            <a:pPr algn="l" rtl="0"/>
            <a:r>
              <a:rPr lang="es" sz="1200" b="0" i="0" u="none" baseline="0"/>
              <a:t>El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es el cuarto número clave del control de calidad estadístico (Statistical Quality Control, SQC).</a:t>
            </a:r>
          </a:p>
          <a:p>
            <a:pPr marL="171450" indent="-171450" algn="l" rtl="0">
              <a:buFont typeface="Arial" pitchFamily="34" charset="0"/>
              <a:buChar char="•"/>
            </a:pPr>
            <a:r>
              <a:rPr lang="es" sz="1200" b="0" i="0" u="none" baseline="0"/>
              <a:t>Es específico de cada prueba.</a:t>
            </a:r>
          </a:p>
          <a:p>
            <a:pPr marL="171450" indent="-171450" algn="l" rtl="0">
              <a:buFont typeface="Arial" pitchFamily="34" charset="0"/>
              <a:buChar char="•"/>
            </a:pPr>
            <a:r>
              <a:rPr lang="es" sz="1200" b="0" i="0" u="none" baseline="0"/>
              <a:t>Define los límites de rendimiento aceptables para la prueba.</a:t>
            </a:r>
          </a:p>
          <a:p>
            <a:endParaRPr lang="es" sz="1200" dirty="0"/>
          </a:p>
          <a:p>
            <a:pPr algn="l" rtl="0"/>
            <a:r>
              <a:rPr lang="es" sz="1200" b="0" i="0" u="none" baseline="0"/>
              <a:t>Puede que sea necesario consultar varias fuentes para determinar su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para un ensayo específico.</a:t>
            </a:r>
          </a:p>
          <a:p>
            <a:endParaRPr lang="es" sz="1200" dirty="0"/>
          </a:p>
          <a:p>
            <a:pPr algn="l" rtl="0"/>
            <a:r>
              <a:rPr lang="es" sz="1200" b="0" i="0" u="none" baseline="0"/>
              <a:t>Fuentes en orden descendente de prioridad (jerarquía de deseabilidad):</a:t>
            </a:r>
          </a:p>
          <a:p>
            <a:pPr marL="176213" indent="-176213" algn="l" rtl="0">
              <a:buFont typeface="+mj-lt"/>
              <a:buAutoNum type="arabicPeriod"/>
            </a:pPr>
            <a:r>
              <a:rPr lang="es" sz="1200" b="1" i="0" u="none" baseline="0"/>
              <a:t>Niveles de decisión médica</a:t>
            </a:r>
          </a:p>
          <a:p>
            <a:pPr marL="176213" indent="-176213" algn="l" defTabSz="339725" rtl="0"/>
            <a:r>
              <a:rPr lang="es" sz="1200" b="0" i="0" u="none" baseline="0"/>
              <a:t>	</a:t>
            </a:r>
            <a:r>
              <a:rPr lang="es" sz="1000" b="0" i="0" u="none" baseline="0"/>
              <a:t>Se dispone de información publicada y revisada por pares sobre la glucosa y el colesterol.</a:t>
            </a:r>
          </a:p>
          <a:p>
            <a:pPr marL="176213" algn="l" defTabSz="339725" rtl="0"/>
            <a:r>
              <a:rPr lang="es" sz="1000" b="0" i="0" u="none" baseline="0"/>
              <a:t>Limitación: a menudo esta información no está disponible.</a:t>
            </a:r>
          </a:p>
          <a:p>
            <a:pPr marL="176213" indent="-176213" algn="l" rtl="0">
              <a:buFont typeface="+mj-lt"/>
              <a:buAutoNum type="arabicPeriod" startAt="2"/>
            </a:pPr>
            <a:r>
              <a:rPr lang="es" sz="1200" b="1" i="0" u="none" baseline="0"/>
              <a:t>Variación biológica</a:t>
            </a:r>
          </a:p>
          <a:p>
            <a:pPr marL="176213" indent="-176213" algn="l" rtl="0">
              <a:tabLst>
                <a:tab pos="339725" algn="l"/>
              </a:tabLst>
            </a:pPr>
            <a:r>
              <a:rPr lang="es" sz="1200" b="0" i="0" u="none" baseline="0"/>
              <a:t>	</a:t>
            </a:r>
            <a:r>
              <a:rPr lang="es" sz="1000" b="0" i="0" u="none" baseline="0"/>
              <a:t>Sobre la base de los porcentajes esperados de variación dentro y entre individuos.</a:t>
            </a:r>
          </a:p>
          <a:p>
            <a:pPr marL="176213" indent="-176213" algn="l" rtl="0">
              <a:tabLst>
                <a:tab pos="339725" algn="l"/>
              </a:tabLst>
            </a:pPr>
            <a:r>
              <a:rPr lang="es" sz="1000" b="0" i="0" u="none" baseline="0"/>
              <a:t>	Limitación: como el error se expresa en porcentaje, estos objetivos pueden ser poco realistas en concentraciones más bajas.</a:t>
            </a:r>
          </a:p>
          <a:p>
            <a:pPr marL="176213" indent="-176213" algn="l" rtl="0">
              <a:tabLst>
                <a:tab pos="339725" algn="l"/>
              </a:tabLst>
            </a:pPr>
            <a:r>
              <a:rPr lang="es" sz="1000" b="0" i="0" u="none" baseline="0"/>
              <a:t>		</a:t>
            </a:r>
            <a:r>
              <a:rPr lang="es" sz="1000" b="0" i="0" u="none" baseline="0">
                <a:hlinkClick r:id="rId3"/>
              </a:rPr>
              <a:t>http://www.westgard.com/biodatabase1.htm</a:t>
            </a:r>
            <a:endParaRPr lang="es" sz="1000" dirty="0"/>
          </a:p>
          <a:p>
            <a:pPr marL="339725" algn="l" rtl="0">
              <a:tabLst>
                <a:tab pos="339725" algn="l"/>
              </a:tabLst>
            </a:pPr>
            <a:r>
              <a:rPr lang="es" sz="1000" b="0" i="0" u="none" baseline="0">
                <a:hlinkClick r:id="rId4"/>
              </a:rPr>
              <a:t>http://www.westgard.com/minimum-biodatabase1.htm</a:t>
            </a:r>
            <a:endParaRPr lang="es" sz="1000" dirty="0"/>
          </a:p>
          <a:p>
            <a:pPr marL="339725" algn="l" rtl="0">
              <a:tabLst>
                <a:tab pos="339725" algn="l"/>
              </a:tabLst>
            </a:pPr>
            <a:r>
              <a:rPr lang="es" sz="1000" b="0" i="0" u="none" baseline="0">
                <a:hlinkClick r:id="rId5"/>
              </a:rPr>
              <a:t>http://www.westgard.com/optimal-biodatabase1htm.htm</a:t>
            </a:r>
            <a:endParaRPr lang="es" sz="1000" dirty="0"/>
          </a:p>
          <a:p>
            <a:pPr marL="176213" indent="-176213" algn="l" rtl="0">
              <a:buFont typeface="+mj-lt"/>
              <a:buAutoNum type="arabicPeriod" startAt="3"/>
            </a:pPr>
            <a:r>
              <a:rPr lang="es" sz="1200" b="1" i="0" u="none" baseline="0"/>
              <a:t>Pautas para los ensayos de aptitud</a:t>
            </a:r>
          </a:p>
          <a:p>
            <a:pPr marL="176213" algn="l" rtl="0"/>
            <a:r>
              <a:rPr lang="es" sz="1000" b="0" i="0" u="none" baseline="0"/>
              <a:t>Criterios utilizados por los organizadores de los programas de ensayos de aptitud (Proficiency Testing, PT) para determinar el rendimiento aceptable:</a:t>
            </a:r>
          </a:p>
          <a:p>
            <a:pPr marL="176213" indent="163513" algn="l" rtl="0"/>
            <a:r>
              <a:rPr lang="es" sz="1000" b="0" i="0" u="none" baseline="0">
                <a:hlinkClick r:id="rId6"/>
              </a:rPr>
              <a:t>http://www.westgard.com/clia.htm</a:t>
            </a:r>
            <a:endParaRPr lang="es" sz="1000" dirty="0"/>
          </a:p>
          <a:p>
            <a:pPr marL="176213" indent="163513" algn="l" rtl="0"/>
            <a:r>
              <a:rPr lang="es" sz="1000" b="0" i="0" u="none" baseline="0">
                <a:hlinkClick r:id="rId7"/>
              </a:rPr>
              <a:t>http://www.westgard.com/rcpa-australasian-quality-requirements.htm</a:t>
            </a:r>
            <a:endParaRPr lang="es" sz="1000" dirty="0"/>
          </a:p>
          <a:p>
            <a:pPr marL="176213" indent="-176213" algn="l" rtl="0">
              <a:buFont typeface="+mj-lt"/>
              <a:buAutoNum type="arabicPeriod" startAt="4"/>
            </a:pPr>
            <a:r>
              <a:rPr lang="es" sz="1200" b="1" i="0" u="none" baseline="0"/>
              <a:t>Resultados de los ensayos de aptitud</a:t>
            </a:r>
          </a:p>
          <a:p>
            <a:pPr marL="176213" algn="l" rtl="0">
              <a:tabLst>
                <a:tab pos="339725" algn="l"/>
              </a:tabLst>
            </a:pPr>
            <a:r>
              <a:rPr lang="es" sz="1000" b="0" i="0" u="none" baseline="0"/>
              <a:t>Se utiliza la mediana del % de CV del grupo de pares multiplicado por 3.	</a:t>
            </a:r>
          </a:p>
          <a:p>
            <a:pPr marL="176213" algn="l" rtl="0">
              <a:tabLst>
                <a:tab pos="339725" algn="l"/>
              </a:tabLst>
            </a:pPr>
            <a:r>
              <a:rPr lang="es" sz="1000" b="0" i="0" u="none" baseline="0"/>
              <a:t>Limitación: los grupos de pares no abarcan todo el rango reportable; pueden variar sustancialmente entre instrumentos y grupos de pares.</a:t>
            </a:r>
          </a:p>
          <a:p>
            <a:pPr marL="176213" indent="-176213" algn="l" rtl="0">
              <a:buFont typeface="+mj-lt"/>
              <a:buAutoNum type="arabicPeriod" startAt="5"/>
            </a:pPr>
            <a:r>
              <a:rPr lang="es" sz="1200" b="1" i="0" u="none" baseline="0"/>
              <a:t>La regla de Tonk</a:t>
            </a:r>
          </a:p>
          <a:p>
            <a:pPr marL="176213" algn="l" rtl="0"/>
            <a:r>
              <a:rPr lang="es" sz="1000" b="0" i="0" u="none" baseline="0"/>
              <a:t>[(Intervalo de rango de referencia)/ 4 /media del rango]* 100 %</a:t>
            </a:r>
          </a:p>
          <a:p>
            <a:pPr marL="228600" indent="-228600" algn="l" rtl="0">
              <a:buFont typeface="+mj-lt"/>
              <a:buAutoNum type="arabicPeriod" startAt="6"/>
            </a:pPr>
            <a:r>
              <a:rPr lang="es" sz="1200" b="1" i="0" u="none" baseline="0"/>
              <a:t>SD actual x 3</a:t>
            </a:r>
          </a:p>
          <a:p>
            <a:pPr marL="176213" algn="l" rtl="0"/>
            <a:r>
              <a:rPr lang="es" sz="1000" b="0" i="0" u="none" baseline="0"/>
              <a:t>En el caso de algunas pruebas esotéricas, es posible que no se disponga de otra fuente.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76800" y="410045"/>
            <a:ext cx="4114800" cy="4339650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algn="l" rtl="0"/>
            <a:r>
              <a:rPr lang="es" sz="1200" b="0" i="0" u="none" baseline="0"/>
              <a:t>El enfoque por pasos de un experto líder </a:t>
            </a:r>
            <a:r>
              <a:rPr lang="es" sz="1200" b="0" i="0" u="none" baseline="30000"/>
              <a:t>i</a:t>
            </a:r>
          </a:p>
          <a:p>
            <a:pPr marL="228600" indent="-228600" algn="l" rtl="0">
              <a:buFont typeface="+mj-lt"/>
              <a:buAutoNum type="arabicPeriod"/>
            </a:pPr>
            <a:r>
              <a:rPr lang="es" sz="1200" b="0" i="0" u="none" baseline="0"/>
              <a:t>Reúna los datos relativos a la media y a la desviación estándar (Standard Deviation, SD) de todos los instrumentos de su laboratorio o grupo integrado.</a:t>
            </a:r>
          </a:p>
          <a:p>
            <a:pPr marL="228600" indent="-228600" algn="l" rtl="0">
              <a:buFont typeface="+mj-lt"/>
              <a:buAutoNum type="arabicPeriod"/>
            </a:pPr>
            <a:r>
              <a:rPr lang="es" sz="1200" b="0" i="0" u="none" baseline="0"/>
              <a:t>Estime el valor verdadero (como promedio de los instrumentos del laboratorio, si no hay datos de pares disponibles). </a:t>
            </a:r>
          </a:p>
          <a:p>
            <a:pPr marL="228600" indent="-228600" algn="l" rtl="0">
              <a:buFont typeface="+mj-lt"/>
              <a:buAutoNum type="arabicPeriod"/>
            </a:pPr>
            <a:r>
              <a:rPr lang="es" sz="1200" b="0" i="0" u="none" baseline="0"/>
              <a:t>Calcule el TE en unidades y en porcentaje del valor verdadero para todas las muestras de control de calidad de cada analito en todos los instrumentos. </a:t>
            </a:r>
          </a:p>
          <a:p>
            <a:pPr marL="228600" indent="-228600" algn="l" rtl="0">
              <a:buFont typeface="+mj-lt"/>
              <a:buAutoNum type="arabicPeriod"/>
            </a:pPr>
            <a:r>
              <a:rPr lang="es" sz="1200" b="0" i="0" u="none" baseline="0"/>
              <a:t>Analice las posibles fuentes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basándose en la jerarquía de Estocolmo.</a:t>
            </a:r>
          </a:p>
          <a:p>
            <a:pPr marL="228600" indent="-228600" algn="l" rtl="0">
              <a:buFont typeface="+mj-lt"/>
              <a:buAutoNum type="arabicPeriod"/>
            </a:pPr>
            <a:r>
              <a:rPr lang="es" sz="1200" b="0" i="0" u="none" baseline="0"/>
              <a:t>Seleccione el mejor límite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“alcanzable” y “justificable”. </a:t>
            </a:r>
          </a:p>
          <a:p>
            <a:pPr marL="628650" lvl="1" indent="-171450" algn="l" rtl="0">
              <a:buFont typeface="Arial" pitchFamily="34" charset="0"/>
              <a:buChar char="•"/>
            </a:pPr>
            <a:r>
              <a:rPr lang="es" sz="1200" b="0" i="0" u="none" baseline="0"/>
              <a:t>Seleccione publicaciones de expertos profesionales, si están disponibles </a:t>
            </a:r>
          </a:p>
          <a:p>
            <a:pPr marL="633413" lvl="1" indent="-176213" algn="l" rtl="0">
              <a:buFont typeface="Arial" pitchFamily="34" charset="0"/>
              <a:buChar char="•"/>
            </a:pPr>
            <a:r>
              <a:rPr lang="es" sz="1200" b="0" i="0" u="none" baseline="0"/>
              <a:t>Seleccione la variación biológica (Biological Variation, BV), si se puede alcanzar con facilidad Y si es inferior a los límites del PT. </a:t>
            </a:r>
          </a:p>
          <a:p>
            <a:pPr marL="628650" lvl="1" indent="-171450" algn="l" rtl="0">
              <a:buFont typeface="Arial" pitchFamily="34" charset="0"/>
              <a:buChar char="•"/>
            </a:pPr>
            <a:r>
              <a:rPr lang="es" sz="1200" b="0" i="0" u="none" baseline="0"/>
              <a:t>Seleccione los límites del PT, si están disponibles y si la BV es inalcanzable. </a:t>
            </a:r>
          </a:p>
          <a:p>
            <a:pPr marL="628650" lvl="1" indent="-171450" algn="l" rtl="0">
              <a:buFont typeface="Arial" pitchFamily="34" charset="0"/>
              <a:buChar char="•"/>
            </a:pPr>
            <a:r>
              <a:rPr lang="es" sz="1200" b="0" i="0" u="none" baseline="0"/>
              <a:t>Seleccione el % de CV multiplicado por 3 de la Encuesta de ensayos de aptitud (PT) solo si las fuentes anteriores no están disponibles.</a:t>
            </a:r>
          </a:p>
          <a:p>
            <a:pPr marL="628650" lvl="1" indent="-171450" algn="l" rtl="0">
              <a:buFont typeface="Arial" pitchFamily="34" charset="0"/>
              <a:buChar char="•"/>
            </a:pPr>
            <a:r>
              <a:rPr lang="es" sz="1200" b="0" i="0" u="none" baseline="0"/>
              <a:t>Utilice la regla de Tonk solo si las fuentes anteriores no están disponibles.</a:t>
            </a:r>
          </a:p>
          <a:p>
            <a:pPr marL="633413" lvl="1" indent="-176213" algn="l" rtl="0">
              <a:buFont typeface="Arial" pitchFamily="34" charset="0"/>
              <a:buChar char="•"/>
            </a:pPr>
            <a:r>
              <a:rPr lang="es" sz="1200" b="0" i="0" u="none" baseline="0"/>
              <a:t>Seleccione 3 veces su desviación estándar interna histórica mediana si no dispone de otras fuentes. </a:t>
            </a:r>
          </a:p>
          <a:p>
            <a:pPr marL="228600" indent="-228600" algn="l" rtl="0">
              <a:buFont typeface="+mj-lt"/>
              <a:buAutoNum type="arabicPeriod" startAt="6"/>
            </a:pPr>
            <a:r>
              <a:rPr lang="es" sz="1200" b="0" i="0" u="none" baseline="0"/>
              <a:t>Elija un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justificable que permita un margen de error cómodo.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6600" y="6488668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sz="1200" b="0" i="0" u="none" baseline="30000"/>
              <a:t>i</a:t>
            </a:r>
            <a:r>
              <a:rPr lang="es" b="0" i="0" u="none" baseline="0"/>
              <a:t> </a:t>
            </a:r>
            <a:r>
              <a:rPr lang="es" sz="1000" b="0" i="0" u="none" baseline="0"/>
              <a:t>Fuente: Brooks, Zoe en http://www.awesome-numbers.org    Regístrese para obtener una cuenta gratuita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1728" y="-30345"/>
            <a:ext cx="26092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sz="1100" b="0" i="0" u="none" baseline="0"/>
              <a:t>Ayuda de trabajo 1: Uso del TE</a:t>
            </a:r>
            <a:r>
              <a:rPr lang="es" sz="1100" b="0" i="0" u="none" baseline="-25000"/>
              <a:t>A</a:t>
            </a:r>
            <a:r>
              <a:rPr lang="es" sz="1100" b="0" i="0" u="none" baseline="0"/>
              <a:t> </a:t>
            </a:r>
            <a:r>
              <a:rPr lang="es" sz="1100" b="0" i="0" u="none" baseline="30000"/>
              <a:t>813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98308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721</Words>
  <Application>Microsoft Office PowerPoint</Application>
  <PresentationFormat>On-screen Show (4:3)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JRL</cp:lastModifiedBy>
  <cp:revision>39</cp:revision>
  <cp:lastPrinted>2012-11-23T13:09:01Z</cp:lastPrinted>
  <dcterms:created xsi:type="dcterms:W3CDTF">2012-11-20T15:41:15Z</dcterms:created>
  <dcterms:modified xsi:type="dcterms:W3CDTF">2025-05-01T21:03:58Z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0A61EE19-10A6-4C18-9501-BA4F699022D5</vt:lpwstr>
  </property>
  <property fmtid="{D5CDD505-2E9C-101B-9397-08002B2CF9AE}" pid="3" name="ArticulatePath">
    <vt:lpwstr>Job Aid 1_ Using TEA (813)_spa</vt:lpwstr>
  </property>
</Properties>
</file>