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2106" y="8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92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9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6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89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0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48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869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6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221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95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4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3BA2D-E444-4020-8140-13D55DA1083B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E6FBB-04C7-436B-BE3B-DB999F650E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19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24581"/>
            <a:ext cx="3581400" cy="813619"/>
          </a:xfrm>
        </p:spPr>
        <p:txBody>
          <a:bodyPr>
            <a:normAutofit fontScale="90000"/>
          </a:bodyPr>
          <a:lstStyle/>
          <a:p>
            <a:pPr rtl="0"/>
            <a:r>
              <a:rPr lang="es" sz="2000" b="1" i="0" u="none" baseline="0"/>
              <a:t>Ayuda de trabajo: Cómo calcular el error total (Total Error, TE) </a:t>
            </a:r>
            <a:r>
              <a:rPr lang="es" sz="2000" b="1" i="0" u="none" baseline="30000"/>
              <a:t>705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8200"/>
            <a:ext cx="4343400" cy="6019800"/>
          </a:xfrm>
        </p:spPr>
        <p:txBody>
          <a:bodyPr>
            <a:normAutofit/>
          </a:bodyPr>
          <a:lstStyle/>
          <a:p>
            <a:pPr marL="236538" indent="-236538" algn="l" rtl="0">
              <a:buFont typeface="+mj-lt"/>
              <a:buAutoNum type="romanUcPeriod"/>
            </a:pPr>
            <a:r>
              <a:rPr lang="es" sz="1100" b="1" i="0" u="none" baseline="0">
                <a:solidFill>
                  <a:schemeClr val="tx1"/>
                </a:solidFill>
              </a:rPr>
              <a:t>Se necesitan 3 números clave</a:t>
            </a:r>
          </a:p>
          <a:p>
            <a:pPr marL="236538" lvl="1" indent="220663" algn="l" rtl="0">
              <a:buFont typeface="+mj-lt"/>
              <a:buAutoNum type="alphaLcPeriod"/>
            </a:pPr>
            <a:r>
              <a:rPr lang="es" sz="1100" b="1" i="0" u="none" baseline="0">
                <a:solidFill>
                  <a:schemeClr val="tx1"/>
                </a:solidFill>
              </a:rPr>
              <a:t>Media </a:t>
            </a:r>
          </a:p>
          <a:p>
            <a:pPr marL="738188" lvl="2" indent="-28098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Un hecho calculado a partir de los puntos de datos observados.</a:t>
            </a:r>
          </a:p>
          <a:p>
            <a:pPr marL="738188" lvl="2" indent="-28098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Cambiará debido a lo siguiente: </a:t>
            </a:r>
          </a:p>
          <a:p>
            <a:pPr marL="1090613" lvl="3" indent="-3524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La recalibración. </a:t>
            </a:r>
          </a:p>
          <a:p>
            <a:pPr marL="1090613" lvl="3" indent="-3524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La introducción de cambios en el número de lote de los reactivos o calibradores. </a:t>
            </a:r>
          </a:p>
          <a:p>
            <a:pPr marL="1090613" lvl="3" indent="-3524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Los cambios en la instrumentación.</a:t>
            </a:r>
          </a:p>
          <a:p>
            <a:pPr lvl="1" indent="-220663" algn="l" rtl="0">
              <a:buFont typeface="+mj-lt"/>
              <a:buAutoNum type="alphaLcPeriod"/>
            </a:pPr>
            <a:r>
              <a:rPr lang="es" sz="1100" b="1" i="0" u="none" baseline="0">
                <a:solidFill>
                  <a:schemeClr val="tx1"/>
                </a:solidFill>
              </a:rPr>
              <a:t>SD 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Un hecho calculado a partir de los puntos de datos observados.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Se espera un cierto grado de imprecisión, inherente al sistema analítico.</a:t>
            </a:r>
          </a:p>
          <a:p>
            <a:pPr lvl="1" indent="-220663" algn="l" rtl="0">
              <a:buFont typeface="+mj-lt"/>
              <a:buAutoNum type="alphaLcPeriod"/>
            </a:pPr>
            <a:r>
              <a:rPr lang="es" sz="1100" b="1" i="0" u="none" baseline="0">
                <a:solidFill>
                  <a:schemeClr val="tx1"/>
                </a:solidFill>
              </a:rPr>
              <a:t>Valor verdadero: </a:t>
            </a:r>
            <a:r>
              <a:rPr lang="es" sz="1100" b="0" i="0" u="none" baseline="0">
                <a:solidFill>
                  <a:schemeClr val="tx1"/>
                </a:solidFill>
              </a:rPr>
              <a:t>valor objetivo 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Se utiliza con la media para determinar el sesgo.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Se selecciona de la fuente o combinación de fuentes más adecuada disponible para la prueba.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Permanece constante durante la vida útil del número de lote específico del material de control de calidad; al fin y al cabo, es el valor verdadero.</a:t>
            </a:r>
          </a:p>
          <a:p>
            <a:pPr marL="693738" lvl="2" indent="-23653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El valor utilizado en comparación con la información obtenida después de que se haya producido un cambio para controlar el sistema analítico.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343400" y="838201"/>
            <a:ext cx="4800600" cy="6019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0988" indent="-280988" algn="l" rtl="0">
              <a:buFont typeface="+mj-lt"/>
              <a:buAutoNum type="romanUcPeriod" startAt="2"/>
            </a:pPr>
            <a:r>
              <a:rPr lang="es" sz="1100" b="1" i="0" u="none" baseline="0">
                <a:solidFill>
                  <a:schemeClr val="tx1"/>
                </a:solidFill>
              </a:rPr>
              <a:t>Selección del valor verdadero (valor objetivo)</a:t>
            </a:r>
          </a:p>
          <a:p>
            <a:pPr marL="515938" lvl="1" indent="-234950" algn="l" rtl="0">
              <a:buFont typeface="+mj-lt"/>
              <a:buAutoNum type="alphaLcPeriod"/>
            </a:pPr>
            <a:r>
              <a:rPr lang="es" sz="1100" b="1" i="0" u="none" baseline="0">
                <a:solidFill>
                  <a:schemeClr val="tx1"/>
                </a:solidFill>
              </a:rPr>
              <a:t>El valor publicado en el prospecto del control para ese número de lote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Limitaciones </a:t>
            </a:r>
          </a:p>
          <a:p>
            <a:pPr marL="1150938" lvl="3" indent="-29527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Es posible que no se indique en el prospecto.</a:t>
            </a:r>
          </a:p>
          <a:p>
            <a:pPr marL="1150938" lvl="3" indent="-29527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Es posible que se fundamente en datos insuficientes obtenidos por el fabricante.</a:t>
            </a:r>
          </a:p>
          <a:p>
            <a:pPr marL="574675" lvl="1" indent="-293688" algn="l" rtl="0">
              <a:buFont typeface="+mj-lt"/>
              <a:buAutoNum type="alphaLcPeriod"/>
            </a:pPr>
            <a:r>
              <a:rPr lang="es" sz="1100" b="1" i="0" u="none" baseline="0">
                <a:solidFill>
                  <a:schemeClr val="tx1"/>
                </a:solidFill>
              </a:rPr>
              <a:t>El valor obtenido de un programa de comparación entre laboratorios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Se basa en su grupo de pares que aplicó el mismo método para la prueba.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Limitaciones 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El grupo de pares puede ser demasiado reducido para reflejar con exactitud un valor verdadero.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Los valores atípicos de los laboratorios de un grupo de pares reducido afectarán estadísticamente los cálculos.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Es posible que el fabricante no disponga de un programa entre laboratorios.</a:t>
            </a:r>
          </a:p>
          <a:p>
            <a:pPr marL="574675" lvl="1" indent="-293688" algn="l" rtl="0">
              <a:buFont typeface="+mj-lt"/>
              <a:buAutoNum type="alphaLcPeriod"/>
            </a:pPr>
            <a:r>
              <a:rPr lang="es" sz="1100" b="1" i="0" u="none" baseline="0">
                <a:solidFill>
                  <a:schemeClr val="tx1"/>
                </a:solidFill>
              </a:rPr>
              <a:t>Media acumulada de los datos de su laboratorio cuando el sistema ha sido estable</a:t>
            </a:r>
          </a:p>
          <a:p>
            <a:pPr marL="855663" lvl="2" indent="-280988" algn="l" rtl="0">
              <a:buFont typeface="+mj-lt"/>
              <a:buAutoNum type="arabicParenR"/>
            </a:pPr>
            <a:r>
              <a:rPr lang="es" sz="1100" b="0" i="0" u="none" baseline="0">
                <a:solidFill>
                  <a:schemeClr val="tx1"/>
                </a:solidFill>
              </a:rPr>
              <a:t>Limitaciones 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Es difícil determinar correctamente la exactitud solo a partir de fuentes internas.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El sistema estable que creía tener, en realidad, puede tener problemas inherentes y un sesgo constante.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Aunque se haya demostrado que los datos son coherentes a partir de resultados anteriores durante un período prolongado, es posible que, en realidad, esté sistemáticamente errado.</a:t>
            </a:r>
          </a:p>
          <a:p>
            <a:pPr marL="1195388" lvl="3" indent="-339725" algn="l" rtl="0">
              <a:buFont typeface="+mj-lt"/>
              <a:buAutoNum type="alphaLcParenR"/>
            </a:pPr>
            <a:r>
              <a:rPr lang="es" sz="1100" b="0" i="0" u="none" baseline="0">
                <a:solidFill>
                  <a:schemeClr val="tx1"/>
                </a:solidFill>
              </a:rPr>
              <a:t>Nunca se realizaron estudios de validación o verificación de métodos para evaluar la exactitud.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987"/>
            <a:ext cx="1076325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572" y="39277"/>
            <a:ext cx="1076325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96497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383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Ayuda de trabajo: Cómo calcular el error total (Total Error, TE) 705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Calculate TE</dc:title>
  <dc:creator>Anna</dc:creator>
  <cp:lastModifiedBy>JRL</cp:lastModifiedBy>
  <cp:revision>17</cp:revision>
  <dcterms:created xsi:type="dcterms:W3CDTF">2012-09-11T13:21:55Z</dcterms:created>
  <dcterms:modified xsi:type="dcterms:W3CDTF">2025-05-01T16:45:42Z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6D5D1A98-0C1E-4E16-9E40-CFCCF20B3DCE</vt:lpwstr>
  </property>
  <property fmtid="{D5CDD505-2E9C-101B-9397-08002B2CF9AE}" pid="3" name="ArticulatePath">
    <vt:lpwstr>Job Aid_How to Calculate TE (705)_spa</vt:lpwstr>
  </property>
</Properties>
</file>