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1086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tags" Target="tags/tag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5457B-B0CA-4B75-ACC4-954F932B6FBD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92D13-F17A-42BA-9BD3-85F5A62E87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1343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5457B-B0CA-4B75-ACC4-954F932B6FBD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92D13-F17A-42BA-9BD3-85F5A62E87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972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5457B-B0CA-4B75-ACC4-954F932B6FBD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92D13-F17A-42BA-9BD3-85F5A62E87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0433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5457B-B0CA-4B75-ACC4-954F932B6FBD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92D13-F17A-42BA-9BD3-85F5A62E87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1740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5457B-B0CA-4B75-ACC4-954F932B6FBD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92D13-F17A-42BA-9BD3-85F5A62E87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035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5457B-B0CA-4B75-ACC4-954F932B6FBD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92D13-F17A-42BA-9BD3-85F5A62E87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9876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5457B-B0CA-4B75-ACC4-954F932B6FBD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92D13-F17A-42BA-9BD3-85F5A62E87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0534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5457B-B0CA-4B75-ACC4-954F932B6FBD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92D13-F17A-42BA-9BD3-85F5A62E87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684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5457B-B0CA-4B75-ACC4-954F932B6FBD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92D13-F17A-42BA-9BD3-85F5A62E87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0452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5457B-B0CA-4B75-ACC4-954F932B6FBD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92D13-F17A-42BA-9BD3-85F5A62E87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801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55457B-B0CA-4B75-ACC4-954F932B6FBD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92D13-F17A-42BA-9BD3-85F5A62E87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955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55457B-B0CA-4B75-ACC4-954F932B6FBD}" type="datetimeFigureOut">
              <a:rPr lang="en-US" smtClean="0"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92D13-F17A-42BA-9BD3-85F5A62E87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225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.xml"/><Relationship Id="rId4" Type="http://schemas.openxmlformats.org/officeDocument/2006/relationships/image" Target="../media/image2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4684" y="502851"/>
            <a:ext cx="8229600" cy="1143000"/>
          </a:xfrm>
        </p:spPr>
        <p:txBody>
          <a:bodyPr>
            <a:normAutofit fontScale="90000"/>
          </a:bodyPr>
          <a:lstStyle/>
          <a:p>
            <a:pPr rtl="0"/>
            <a:r>
              <a:rPr lang="es" b="0" i="0" u="none" baseline="0">
                <a:latin typeface="Impact" pitchFamily="34" charset="0"/>
                <a:ea typeface="Impact" pitchFamily="34" charset="0"/>
                <a:cs typeface="Impact" pitchFamily="34" charset="0"/>
              </a:rPr>
              <a:t>Asignado vs. observado: ¿Cuál es la diferencia?</a:t>
            </a:r>
          </a:p>
        </p:txBody>
      </p:sp>
      <p:pic>
        <p:nvPicPr>
          <p:cNvPr id="1026" name="Picture 2" descr="C:\Users\Anna\AppData\Local\Microsoft\Windows\Temporary Internet Files\Content.IE5\00JGN5UW\MC900300119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010655"/>
            <a:ext cx="1407262" cy="1406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Anna\AppData\Local\Microsoft\Windows\Temporary Internet Files\Content.IE5\7UO3NZUC\MC900060340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4889" y="1010655"/>
            <a:ext cx="1339596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33400" y="2265654"/>
            <a:ext cx="389169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s" sz="2800" b="1" i="0" u="none" baseline="0"/>
              <a:t>Media </a:t>
            </a:r>
            <a:r>
              <a:rPr lang="es" sz="2800" b="1" i="0" u="none" baseline="-25000"/>
              <a:t>asignada</a:t>
            </a:r>
            <a:r>
              <a:rPr lang="es" sz="2800" b="1" i="0" u="none" baseline="0"/>
              <a:t> SD </a:t>
            </a:r>
            <a:r>
              <a:rPr lang="es" sz="2800" b="1" i="0" u="none" baseline="-25000"/>
              <a:t>asignada</a:t>
            </a:r>
          </a:p>
          <a:p>
            <a:endParaRPr lang="es" dirty="0"/>
          </a:p>
        </p:txBody>
      </p:sp>
      <p:sp>
        <p:nvSpPr>
          <p:cNvPr id="4" name="TextBox 3"/>
          <p:cNvSpPr txBox="1"/>
          <p:nvPr/>
        </p:nvSpPr>
        <p:spPr>
          <a:xfrm>
            <a:off x="5010148" y="2197510"/>
            <a:ext cx="413385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s" sz="2800" b="1" i="0" u="none" baseline="0"/>
              <a:t>Media </a:t>
            </a:r>
            <a:r>
              <a:rPr lang="es" sz="2800" b="1" i="0" u="none" baseline="-25000"/>
              <a:t>observada</a:t>
            </a:r>
            <a:r>
              <a:rPr lang="es" sz="2800" b="1" i="0" u="none" baseline="0"/>
              <a:t> SD </a:t>
            </a:r>
            <a:r>
              <a:rPr lang="es" sz="2800" b="1" i="0" u="none" baseline="-25000"/>
              <a:t>observada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4245" y="2879255"/>
            <a:ext cx="4855904" cy="3978744"/>
          </a:xfrm>
          <a:prstGeom prst="rect">
            <a:avLst/>
          </a:prstGeom>
          <a:noFill/>
        </p:spPr>
        <p:txBody>
          <a:bodyPr wrap="square" rtlCol="0">
            <a:normAutofit fontScale="92500" lnSpcReduction="10000"/>
          </a:bodyPr>
          <a:lstStyle/>
          <a:p>
            <a:pPr marL="280988" indent="-280988" algn="l" rtl="0">
              <a:buFont typeface="Arial" pitchFamily="34" charset="0"/>
              <a:buChar char="•"/>
            </a:pPr>
            <a:r>
              <a:rPr lang="es" sz="2600" b="0" i="0" u="none" baseline="0"/>
              <a:t>Puede o no estar basado en hechos.</a:t>
            </a:r>
          </a:p>
          <a:p>
            <a:pPr marL="280988" indent="-280988" algn="l" rtl="0">
              <a:buFont typeface="Arial" pitchFamily="34" charset="0"/>
              <a:buChar char="•"/>
            </a:pPr>
            <a:r>
              <a:rPr lang="es" sz="2600" b="0" i="0" u="none" baseline="0"/>
              <a:t>Tiene valores aplicados al gráfico LJ.</a:t>
            </a:r>
          </a:p>
          <a:p>
            <a:pPr marL="280988" indent="-280988" algn="l" rtl="0">
              <a:buFont typeface="Arial" pitchFamily="34" charset="0"/>
              <a:buChar char="•"/>
            </a:pPr>
            <a:r>
              <a:rPr lang="es" sz="2600" b="0" i="0" u="none" baseline="0"/>
              <a:t>Las fuentes que a menudo se eligen además del rendimiento observado actualmente son:</a:t>
            </a:r>
          </a:p>
          <a:p>
            <a:pPr lvl="1" indent="-220663" algn="l" rtl="0">
              <a:buFont typeface="Arial" pitchFamily="34" charset="0"/>
              <a:buChar char="•"/>
              <a:tabLst>
                <a:tab pos="457200" algn="l"/>
              </a:tabLst>
            </a:pPr>
            <a:r>
              <a:rPr lang="es" sz="2600" b="0" i="0" u="none" baseline="0"/>
              <a:t>Puntos de datos pasados antes de un cambio.</a:t>
            </a:r>
          </a:p>
          <a:p>
            <a:pPr lvl="1" indent="-220663" algn="l" rtl="0">
              <a:buFont typeface="Arial" pitchFamily="34" charset="0"/>
              <a:buChar char="•"/>
              <a:tabLst>
                <a:tab pos="457200" algn="l"/>
              </a:tabLst>
            </a:pPr>
            <a:r>
              <a:rPr lang="es" sz="2600" b="0" i="0" u="none" baseline="0"/>
              <a:t>Valores acumulados.</a:t>
            </a:r>
          </a:p>
          <a:p>
            <a:pPr lvl="1" indent="-220663" algn="l" rtl="0">
              <a:buFont typeface="Arial" pitchFamily="34" charset="0"/>
              <a:buChar char="•"/>
              <a:tabLst>
                <a:tab pos="457200" algn="l"/>
              </a:tabLst>
            </a:pPr>
            <a:r>
              <a:rPr lang="es" sz="2600" b="0" i="0" u="none" baseline="0"/>
              <a:t>Valores del prospecto.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181600" y="2875560"/>
            <a:ext cx="3962400" cy="3982439"/>
          </a:xfrm>
          <a:prstGeom prst="rect">
            <a:avLst/>
          </a:prstGeom>
          <a:noFill/>
        </p:spPr>
        <p:txBody>
          <a:bodyPr wrap="square" rtlCol="0">
            <a:normAutofit fontScale="92500"/>
          </a:bodyPr>
          <a:lstStyle/>
          <a:p>
            <a:pPr marL="285750" indent="-285750" algn="l" rtl="0">
              <a:buFont typeface="Arial" pitchFamily="34" charset="0"/>
              <a:buChar char="•"/>
            </a:pPr>
            <a:r>
              <a:rPr lang="es" sz="2600" b="0" i="0" u="none" baseline="0"/>
              <a:t>Se calcula matemáticamente utilizando puntos de datos (hechos).</a:t>
            </a:r>
          </a:p>
          <a:p>
            <a:pPr marL="285750" indent="-285750" algn="l" rtl="0">
              <a:buFont typeface="Arial" pitchFamily="34" charset="0"/>
              <a:buChar char="•"/>
            </a:pPr>
            <a:r>
              <a:rPr lang="es" sz="2600" b="0" i="0" u="none" baseline="0"/>
              <a:t>Responde a la pregunta DÓNDE ESTAMOS en cuanto a exactitud y precisión del método.</a:t>
            </a:r>
          </a:p>
          <a:p>
            <a:pPr marL="285750" indent="-285750" algn="l" rtl="0">
              <a:buFont typeface="Arial" pitchFamily="34" charset="0"/>
              <a:buChar char="•"/>
            </a:pPr>
            <a:r>
              <a:rPr lang="es" sz="2600" b="0" i="0" u="none" baseline="0"/>
              <a:t>Es específico para el rendimiento de su método.</a:t>
            </a:r>
          </a:p>
          <a:p>
            <a:endParaRPr lang="e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501014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/>
            <a:r>
              <a:rPr lang="es" sz="1300" b="0" i="0" u="none" baseline="0"/>
              <a:t>Ayuda de trabajo 3: Asignado vs. observado </a:t>
            </a:r>
            <a:r>
              <a:rPr lang="es" sz="1300" b="0" i="0" u="none" baseline="30000"/>
              <a:t>512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9362263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108</Words>
  <Application>Microsoft Office PowerPoint</Application>
  <PresentationFormat>On-screen Show (4:3)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Impact</vt:lpstr>
      <vt:lpstr>Office Theme</vt:lpstr>
      <vt:lpstr>Asignado vs. observado: ¿Cuál es la diferencia?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Assigned vs. Observed – What is the difference?</dc:title>
  <dc:creator>Anna</dc:creator>
  <cp:lastModifiedBy>JRL</cp:lastModifiedBy>
  <cp:revision>3</cp:revision>
  <dcterms:created xsi:type="dcterms:W3CDTF">2012-09-01T17:36:49Z</dcterms:created>
  <dcterms:modified xsi:type="dcterms:W3CDTF">2025-05-02T13:52:30Z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D43C5FFD-6DF0-4225-95C8-98722D26F18A</vt:lpwstr>
  </property>
  <property fmtid="{D5CDD505-2E9C-101B-9397-08002B2CF9AE}" pid="3" name="ArticulatePath">
    <vt:lpwstr>Job Aid 3_Assigned vs.Observed (512)_spa</vt:lpwstr>
  </property>
</Properties>
</file>