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313863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521B0-D6C1-478C-B288-FBFA0E219D1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9C2F-FC68-45D2-99A8-48C54404E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2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149C2F-FC68-45D2-99A8-48C54404E9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0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7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8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1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9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4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4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03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6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4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5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62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FCAE5-E803-48C7-8480-7DFDD78E116A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BA017-85E8-440D-BF39-53A189741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6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1"/>
            <a:ext cx="7772400" cy="762000"/>
          </a:xfrm>
        </p:spPr>
        <p:txBody>
          <a:bodyPr/>
          <a:lstStyle/>
          <a:p>
            <a:pPr rtl="0"/>
            <a:r>
              <a:rPr lang="es" b="0" i="0" u="none" baseline="0"/>
              <a:t>Elaborar un gráfico LJ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14401"/>
            <a:ext cx="3429000" cy="5943598"/>
          </a:xfrm>
        </p:spPr>
        <p:txBody>
          <a:bodyPr>
            <a:normAutofit fontScale="92500"/>
          </a:bodyPr>
          <a:lstStyle/>
          <a:p>
            <a:pPr algn="l" rtl="0"/>
            <a:endParaRPr lang="es" sz="1000" dirty="0">
              <a:solidFill>
                <a:schemeClr val="tx1"/>
              </a:solidFill>
            </a:endParaRPr>
          </a:p>
          <a:p>
            <a:pPr indent="-117475" algn="l" rtl="0">
              <a:buFont typeface="+mj-lt"/>
              <a:buAutoNum type="arabicPeriod"/>
            </a:pPr>
            <a:r>
              <a:rPr lang="es" sz="1100" b="0" i="0" u="none" baseline="0">
                <a:solidFill>
                  <a:schemeClr val="tx1"/>
                </a:solidFill>
              </a:rPr>
              <a:t>Identifique el gráfico.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Nombre del laboratorio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Nombre del instrumento y número de identificación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Nombre de la prueba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Unidades 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Nombre y fecha de caducidad del material de control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Media y desviación estándar asignadas utilizadas en el gráfico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Límites de control aceptables</a:t>
            </a:r>
          </a:p>
          <a:p>
            <a:pPr marL="288925" lvl="1" indent="-171450" algn="l" rtl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Período que abarca el gráfico </a:t>
            </a:r>
          </a:p>
          <a:p>
            <a:pPr indent="117475" algn="l" rtl="0">
              <a:buFont typeface="+mj-lt"/>
              <a:buAutoNum type="arabicPeriod"/>
            </a:pPr>
            <a:r>
              <a:rPr lang="es" sz="1100" b="0" i="0" u="none" baseline="0">
                <a:solidFill>
                  <a:schemeClr val="tx1"/>
                </a:solidFill>
              </a:rPr>
              <a:t>Identifique el eje X en función del período utilizado o de la ejecución. </a:t>
            </a:r>
          </a:p>
          <a:p>
            <a:pPr marL="176213" indent="-176213" algn="l" rtl="0">
              <a:buFont typeface="+mj-lt"/>
              <a:buAutoNum type="arabicPeriod"/>
            </a:pPr>
            <a:r>
              <a:rPr lang="es" sz="1100" b="0" i="0" u="none" baseline="0">
                <a:solidFill>
                  <a:schemeClr val="tx1"/>
                </a:solidFill>
              </a:rPr>
              <a:t>Ajuste el eje X en incrementos de tamaño uniforme numerados secuencialmente.</a:t>
            </a:r>
          </a:p>
          <a:p>
            <a:pPr marL="176213" indent="-176213" algn="l" rtl="0">
              <a:buFont typeface="+mj-lt"/>
              <a:buAutoNum type="arabicPeriod"/>
            </a:pPr>
            <a:r>
              <a:rPr lang="es" sz="1100" b="0" i="0" u="none" baseline="0">
                <a:solidFill>
                  <a:schemeClr val="tx1"/>
                </a:solidFill>
              </a:rPr>
              <a:t>Indique el valor de control del eje Y y para X,</a:t>
            </a:r>
            <a:r>
              <a:rPr lang="es" sz="1100" b="0" i="1" u="none" baseline="0">
                <a:solidFill>
                  <a:schemeClr val="tx1"/>
                </a:solidFill>
              </a:rPr>
              <a:t> ±1 SD, ±2 SD, ±3 SD, ±4 SD.</a:t>
            </a:r>
            <a:endParaRPr lang="es" sz="1100" dirty="0">
              <a:solidFill>
                <a:schemeClr val="tx1"/>
              </a:solidFill>
            </a:endParaRPr>
          </a:p>
          <a:p>
            <a:pPr indent="117475" algn="l" rtl="0">
              <a:buFont typeface="+mj-lt"/>
              <a:buAutoNum type="arabicPeriod"/>
            </a:pPr>
            <a:r>
              <a:rPr lang="es" sz="1100" b="0" i="0" u="none" baseline="0">
                <a:solidFill>
                  <a:schemeClr val="tx1"/>
                </a:solidFill>
              </a:rPr>
              <a:t>Ajuste el eje Y de menor a mayor según los valores de control previstos, utilizando la media y la desviación estándar asignados, de modo que la media se encuentre en el centro del gráfico:</a:t>
            </a:r>
          </a:p>
          <a:p>
            <a:pPr marL="171450" lvl="0" indent="-171450" algn="l" defTabSz="176213" rtl="0" hangingPunct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	Reste la desviación estándar de la media; es decir, -1 SD. </a:t>
            </a:r>
          </a:p>
          <a:p>
            <a:pPr marL="171450" lvl="0" indent="-171450" algn="l" defTabSz="176213" rtl="0" hangingPunct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	Sume la desviación estándar a la media; es decir, +1 SD.</a:t>
            </a:r>
          </a:p>
          <a:p>
            <a:pPr marL="176213" lvl="0" indent="-176213" algn="l" defTabSz="176213" rtl="0" hangingPunct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Multiplique la desviación estándar por 2 y luego reste ese valor de la media,  Es decir, -2 SD.</a:t>
            </a:r>
          </a:p>
          <a:p>
            <a:pPr marL="176213" lvl="0" indent="-176213" algn="l" defTabSz="176213" rtl="0" hangingPunct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Multiplique la desviación estándar por 2 y luego sume ese valor a la media,  Es decir, +2 SD.</a:t>
            </a:r>
          </a:p>
          <a:p>
            <a:pPr marL="176213" indent="-176213" algn="l" defTabSz="176213" rtl="0" hangingPunct="0">
              <a:buFont typeface="Arial" pitchFamily="34" charset="0"/>
              <a:buChar char="•"/>
            </a:pPr>
            <a:r>
              <a:rPr lang="es" sz="1100" b="0" i="0" u="none" baseline="0">
                <a:solidFill>
                  <a:schemeClr val="tx1"/>
                </a:solidFill>
              </a:rPr>
              <a:t>Repita este proceso para ± 3SD y ± 4SD utilizando un factor de 3 y 4 respectivamente.</a:t>
            </a:r>
          </a:p>
          <a:p>
            <a:pPr marL="117475" lvl="0" indent="-117475" algn="l" defTabSz="176213" rtl="0" hangingPunct="0"/>
            <a:r>
              <a:rPr lang="es" sz="1100" b="0" i="0" u="none" baseline="0">
                <a:solidFill>
                  <a:schemeClr val="tx1"/>
                </a:solidFill>
              </a:rPr>
              <a:t>6. Escriba los valores obtenidos para </a:t>
            </a:r>
            <a:r>
              <a:rPr lang="es" sz="1100" b="0" i="1" u="none" baseline="0">
                <a:solidFill>
                  <a:schemeClr val="tx1"/>
                </a:solidFill>
              </a:rPr>
              <a:t>X, ±1 SD, ±2 SD, ±3 SD, ±4 SD</a:t>
            </a:r>
            <a:r>
              <a:rPr lang="es" sz="1100" b="0" i="0" u="none" baseline="0">
                <a:solidFill>
                  <a:schemeClr val="tx1"/>
                </a:solidFill>
              </a:rPr>
              <a:t> junto a la identificación correcta del gráfico.</a:t>
            </a:r>
          </a:p>
          <a:p>
            <a:pPr marL="117475" lvl="0" indent="-117475" algn="l" defTabSz="176213" rtl="0" hangingPunct="0"/>
            <a:r>
              <a:rPr lang="es" sz="1100" b="0" i="0" u="none" baseline="0">
                <a:solidFill>
                  <a:schemeClr val="tx1"/>
                </a:solidFill>
              </a:rPr>
              <a:t>7. Trace líneas para indicar la media y la desviación estándar.</a:t>
            </a:r>
          </a:p>
          <a:p>
            <a:pPr lvl="0" algn="l" defTabSz="176213" rtl="0" hangingPunct="0"/>
            <a:r>
              <a:rPr lang="es" sz="1100" b="0" i="0" u="none" baseline="0">
                <a:solidFill>
                  <a:schemeClr val="tx1"/>
                </a:solidFill>
              </a:rPr>
              <a:t>8. Comience a trazar los resultados del control de calidad analizados.</a:t>
            </a:r>
          </a:p>
          <a:p>
            <a:pPr lvl="0" algn="l" defTabSz="176213" rtl="0" hangingPunct="0"/>
            <a:endParaRPr lang="es" sz="1000" dirty="0">
              <a:solidFill>
                <a:schemeClr val="tx1"/>
              </a:solidFill>
            </a:endParaRPr>
          </a:p>
          <a:p>
            <a:pPr indent="117475" algn="l" rtl="0">
              <a:buFont typeface="+mj-lt"/>
              <a:buAutoNum type="arabicPeriod"/>
            </a:pPr>
            <a:endParaRPr lang="es" sz="1000" dirty="0"/>
          </a:p>
          <a:p>
            <a:pPr lvl="1" algn="l" rtl="0"/>
            <a:endParaRPr lang="es" sz="600" dirty="0"/>
          </a:p>
          <a:p>
            <a:pPr lvl="1" indent="-339725" algn="l" rtl="0">
              <a:buFont typeface="+mj-lt"/>
              <a:buAutoNum type="alphaLcPeriod"/>
            </a:pPr>
            <a:endParaRPr lang="es" sz="1000" dirty="0"/>
          </a:p>
          <a:p>
            <a:pPr marL="176213" lvl="1" indent="-58738" algn="l" rtl="0">
              <a:buFont typeface="+mj-lt"/>
              <a:buAutoNum type="alphaLcPeriod"/>
            </a:pPr>
            <a:endParaRPr lang="es" sz="1000" dirty="0"/>
          </a:p>
          <a:p>
            <a:pPr marL="176213" lvl="1" indent="-58738" algn="l" rtl="0">
              <a:buFont typeface="+mj-lt"/>
              <a:buAutoNum type="alphaLcPeriod"/>
            </a:pPr>
            <a:endParaRPr lang="es" sz="1000" dirty="0"/>
          </a:p>
          <a:p>
            <a:pPr marL="346075" lvl="1" indent="-228600" algn="l" rtl="0">
              <a:buFont typeface="+mj-lt"/>
              <a:buAutoNum type="alphaLcPeriod"/>
            </a:pPr>
            <a:endParaRPr lang="es" sz="6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990600"/>
            <a:ext cx="5715000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4748" y="-25687"/>
            <a:ext cx="34437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300" b="0" i="0" u="none" baseline="0"/>
              <a:t>Ayuda de trabajo 2: Elaborar un gráfico LJ </a:t>
            </a:r>
            <a:r>
              <a:rPr lang="es" sz="1300" b="0" i="0" u="none" baseline="30000"/>
              <a:t>511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72768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304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Elaborar un gráfico LJ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L-J Chart</dc:title>
  <dc:creator>Anna</dc:creator>
  <cp:lastModifiedBy>JRL</cp:lastModifiedBy>
  <cp:revision>18</cp:revision>
  <cp:lastPrinted>2013-02-20T18:19:20Z</cp:lastPrinted>
  <dcterms:created xsi:type="dcterms:W3CDTF">2012-08-28T16:23:47Z</dcterms:created>
  <dcterms:modified xsi:type="dcterms:W3CDTF">2025-05-02T13:51:55Z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14D57A1D-38B1-436D-A2F6-579AE3247F61</vt:lpwstr>
  </property>
  <property fmtid="{D5CDD505-2E9C-101B-9397-08002B2CF9AE}" pid="3" name="ArticulatePath">
    <vt:lpwstr>Job Aid 2_Creating a L-J Chart (511)_spa</vt:lpwstr>
  </property>
</Properties>
</file>