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9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906D4-243A-4D98-B74F-5CD73789F39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5BA31-BDCF-44C5-AE05-9A33C608E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526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906D4-243A-4D98-B74F-5CD73789F39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5BA31-BDCF-44C5-AE05-9A33C608E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796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906D4-243A-4D98-B74F-5CD73789F39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5BA31-BDCF-44C5-AE05-9A33C608E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892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906D4-243A-4D98-B74F-5CD73789F39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5BA31-BDCF-44C5-AE05-9A33C608E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725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906D4-243A-4D98-B74F-5CD73789F39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5BA31-BDCF-44C5-AE05-9A33C608E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301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906D4-243A-4D98-B74F-5CD73789F39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5BA31-BDCF-44C5-AE05-9A33C608E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770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906D4-243A-4D98-B74F-5CD73789F39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5BA31-BDCF-44C5-AE05-9A33C608E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045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906D4-243A-4D98-B74F-5CD73789F39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5BA31-BDCF-44C5-AE05-9A33C608E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952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906D4-243A-4D98-B74F-5CD73789F39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5BA31-BDCF-44C5-AE05-9A33C608E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806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906D4-243A-4D98-B74F-5CD73789F39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5BA31-BDCF-44C5-AE05-9A33C608E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420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906D4-243A-4D98-B74F-5CD73789F39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5BA31-BDCF-44C5-AE05-9A33C608E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442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906D4-243A-4D98-B74F-5CD73789F39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05BA31-BDCF-44C5-AE05-9A33C608E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045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38480"/>
            <a:ext cx="9144000" cy="639527"/>
          </a:xfrm>
        </p:spPr>
        <p:txBody>
          <a:bodyPr>
            <a:noAutofit/>
          </a:bodyPr>
          <a:lstStyle/>
          <a:p>
            <a:pPr rtl="0"/>
            <a:r>
              <a:rPr lang="es" sz="2400" b="0" i="0" u="none" baseline="0">
                <a:latin typeface="Impact" pitchFamily="34" charset="0"/>
                <a:ea typeface="Impact" pitchFamily="34" charset="0"/>
                <a:cs typeface="Impact" pitchFamily="34" charset="0"/>
              </a:rPr>
              <a:t>En cada punto de datos de control de calidad debemos decidir lo siguiente: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0" y="1676400"/>
            <a:ext cx="0" cy="5181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914400" y="3962400"/>
            <a:ext cx="82296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62000" y="856308"/>
            <a:ext cx="3593690" cy="46166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 rtl="0"/>
            <a:r>
              <a:rPr lang="es" sz="2400" b="1" i="0" u="none" baseline="0"/>
              <a:t>EL SISTEMA ES ESTABLE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21826" y="902475"/>
            <a:ext cx="3807426" cy="697954"/>
          </a:xfrm>
          <a:prstGeom prst="rect">
            <a:avLst/>
          </a:prstGeom>
          <a:noFill/>
        </p:spPr>
        <p:txBody>
          <a:bodyPr wrap="square" rtlCol="0">
            <a:normAutofit fontScale="92500" lnSpcReduction="10000"/>
          </a:bodyPr>
          <a:lstStyle/>
          <a:p>
            <a:pPr algn="l" rtl="0"/>
            <a:r>
              <a:rPr lang="es" sz="2400" b="1" i="0" u="none" baseline="0"/>
              <a:t>EL SISTEMA ES INESTABLE: CAMBIO SIGNIFICATIVO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0" y="1905000"/>
            <a:ext cx="14600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s" sz="2000" b="1" i="0" u="none" baseline="0"/>
              <a:t>NO SE VIOLARON REGLAS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-1" y="4312270"/>
            <a:ext cx="18285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s" sz="2000" b="1" i="0" u="none" baseline="0"/>
              <a:t>SE VIOLÓ UNA REGLA</a:t>
            </a:r>
          </a:p>
          <a:p>
            <a:pPr algn="l" rtl="0"/>
            <a:r>
              <a:rPr lang="es" sz="2000" b="1" i="0" u="none" baseline="0"/>
              <a:t>EN EL GRÁFICO DE LJ</a:t>
            </a:r>
          </a:p>
        </p:txBody>
      </p:sp>
      <p:pic>
        <p:nvPicPr>
          <p:cNvPr id="9218" name="Picture 2" descr="C:\Users\Anna\AppData\Local\Microsoft\Windows\Temporary Internet Files\Content.IE5\MKTFI28O\MC900433817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604" y="1600428"/>
            <a:ext cx="1828572" cy="1523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Users\Anna\AppData\Local\Microsoft\Windows\Temporary Internet Files\Content.IE5\MKTFI28O\MC900433818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3269" y="4114914"/>
            <a:ext cx="1828572" cy="152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C:\Users\Anna\AppData\Local\Microsoft\Windows\Temporary Internet Files\Content.IE5\MKTFI28O\MC900433818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634576"/>
            <a:ext cx="1828572" cy="1489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C:\Users\Anna\AppData\Local\Microsoft\Windows\Temporary Internet Files\Content.IE5\MKTFI28O\MC900434409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9847" y="4037672"/>
            <a:ext cx="1939925" cy="1601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304800" y="3199470"/>
            <a:ext cx="4267200" cy="805730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pPr algn="ctr" rtl="0"/>
            <a:r>
              <a:rPr lang="es" sz="2000" b="1" i="0" u="none" baseline="0"/>
              <a:t>Aceptación verdadera</a:t>
            </a:r>
            <a:r>
              <a:rPr lang="es" b="0" i="0" u="none" baseline="0"/>
              <a:t>: el sistema es estable y no se violó ninguna regla de control de calidad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29316" y="3199470"/>
            <a:ext cx="4267200" cy="805731"/>
          </a:xfrm>
          <a:prstGeom prst="rect">
            <a:avLst/>
          </a:prstGeom>
          <a:noFill/>
        </p:spPr>
        <p:txBody>
          <a:bodyPr wrap="square" rtlCol="0">
            <a:normAutofit fontScale="92500"/>
          </a:bodyPr>
          <a:lstStyle/>
          <a:p>
            <a:pPr algn="ctr" rtl="0"/>
            <a:r>
              <a:rPr lang="es" sz="2000" b="1" i="0" u="none" baseline="0"/>
              <a:t>Aceptación falsa</a:t>
            </a:r>
            <a:r>
              <a:rPr lang="es" b="0" i="0" u="none" baseline="0"/>
              <a:t>: el sistema es inestable y no se violó ninguna regla de control de calidad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90052" y="5903893"/>
            <a:ext cx="4267200" cy="954107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pPr algn="ctr" rtl="0"/>
            <a:r>
              <a:rPr lang="es" sz="2000" b="1" i="0" u="none" baseline="0"/>
              <a:t>Falso rechazo</a:t>
            </a:r>
            <a:r>
              <a:rPr lang="es" b="0" i="0" u="none" baseline="0"/>
              <a:t>:</a:t>
            </a:r>
            <a:r>
              <a:rPr lang="es" b="1" i="0" u="none" baseline="0"/>
              <a:t> </a:t>
            </a:r>
            <a:r>
              <a:rPr lang="es" b="0" i="0" u="none" baseline="0"/>
              <a:t>el sistema es estable y se violó una regla de control de calidad debido a la aleatoriedad inherente; pérdida de tiempo, esfuerzo y dinero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39148" y="5951893"/>
            <a:ext cx="4267200" cy="95410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 rtl="0"/>
            <a:r>
              <a:rPr lang="es" sz="2000" b="1" i="0" u="none" baseline="0"/>
              <a:t>Rechazo verdadero</a:t>
            </a:r>
            <a:r>
              <a:rPr lang="es" b="0" i="0" u="none" baseline="0"/>
              <a:t>: el sistema es inestable y se violó una regla de control de calidad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61452" y="-46483"/>
            <a:ext cx="326185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s" sz="1300" b="0" i="0" u="none" baseline="0"/>
              <a:t>Ayuda de trabajo 1: Posibles resultados </a:t>
            </a:r>
            <a:r>
              <a:rPr lang="es" sz="1300" b="0" i="0" u="none" baseline="30000"/>
              <a:t>510</a:t>
            </a:r>
          </a:p>
        </p:txBody>
      </p:sp>
    </p:spTree>
    <p:extLst>
      <p:ext uri="{BB962C8B-B14F-4D97-AF65-F5344CB8AC3E}">
        <p14:creationId xmlns:p14="http://schemas.microsoft.com/office/powerpoint/2010/main" val="32707220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125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Impact</vt:lpstr>
      <vt:lpstr>Office Theme</vt:lpstr>
      <vt:lpstr>En cada punto de datos de control de calidad debemos decidir lo siguiente: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 Each QC Data Point We Need to Decide…</dc:title>
  <dc:creator>Anna</dc:creator>
  <cp:lastModifiedBy>JRL</cp:lastModifiedBy>
  <cp:revision>3</cp:revision>
  <dcterms:created xsi:type="dcterms:W3CDTF">2012-08-28T16:16:57Z</dcterms:created>
  <dcterms:modified xsi:type="dcterms:W3CDTF">2025-05-02T13:51:19Z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25E78451-293E-41D8-B3AE-F84264A29D39</vt:lpwstr>
  </property>
  <property fmtid="{D5CDD505-2E9C-101B-9397-08002B2CF9AE}" pid="3" name="ArticulatePath">
    <vt:lpwstr>Job Aid 1_Possible Outcomes (510)_spa</vt:lpwstr>
  </property>
</Properties>
</file>