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906000" type="A4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5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23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174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16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1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0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9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1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2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83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85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82D9E-FE17-4016-966D-DFC77411DAED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B640E-898D-492F-A728-1604B68C9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8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18AA49-2C20-4C61-A706-59270081F762}"/>
              </a:ext>
            </a:extLst>
          </p:cNvPr>
          <p:cNvSpPr txBox="1"/>
          <p:nvPr/>
        </p:nvSpPr>
        <p:spPr>
          <a:xfrm>
            <a:off x="84221" y="58365"/>
            <a:ext cx="4205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600" b="0" i="0" u="none" baseline="0"/>
              <a:t>Fiche de travail : Calculs de la MU</a:t>
            </a:r>
            <a:r>
              <a:rPr lang="fr" sz="1600" b="0" i="0" u="none" baseline="30000"/>
              <a:t>v3</a:t>
            </a:r>
            <a:endParaRPr lang="fr" sz="1600" baseline="30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11F8740-DEAC-436B-AB9B-2E875D4CB2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26" t="27510" r="10563" b="10522"/>
          <a:stretch/>
        </p:blipFill>
        <p:spPr>
          <a:xfrm>
            <a:off x="190295" y="2169135"/>
            <a:ext cx="2872894" cy="1371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B78F70-2B98-461E-A525-8A8FA1163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26" t="27510" r="10563" b="10522"/>
          <a:stretch/>
        </p:blipFill>
        <p:spPr>
          <a:xfrm>
            <a:off x="3531712" y="2169135"/>
            <a:ext cx="2872894" cy="1371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8076046-409D-4AF4-8368-3586811B2138}"/>
                  </a:ext>
                </a:extLst>
              </p:cNvPr>
              <p:cNvSpPr txBox="1"/>
              <p:nvPr/>
            </p:nvSpPr>
            <p:spPr>
              <a:xfrm>
                <a:off x="190294" y="3716963"/>
                <a:ext cx="313766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" sz="13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" sz="13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fr" sz="13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" sz="1300" b="0" i="0" u="none" baseline="0" dirty="0"/>
                  <a:t>500 mmol/L	écart-type = 5 mmol/L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8076046-409D-4AF4-8368-3586811B2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94" y="3716963"/>
                <a:ext cx="3137669" cy="292388"/>
              </a:xfrm>
              <a:prstGeom prst="rect">
                <a:avLst/>
              </a:prstGeom>
              <a:blipFill>
                <a:blip r:embed="rId3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39DB32D-7F4B-4893-A84D-529912C9B03B}"/>
                  </a:ext>
                </a:extLst>
              </p:cNvPr>
              <p:cNvSpPr txBox="1"/>
              <p:nvPr/>
            </p:nvSpPr>
            <p:spPr>
              <a:xfrm>
                <a:off x="3468650" y="3717949"/>
                <a:ext cx="357985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" sz="13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" sz="13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fr" sz="1300" b="0" i="1" smtClean="0">
                        <a:latin typeface="Cambria Math" panose="02040503050406030204" pitchFamily="18" charset="0"/>
                      </a:rPr>
                      <m:t>= 3,00</m:t>
                    </m:r>
                  </m:oMath>
                </a14:m>
                <a:r>
                  <a:rPr lang="fr" sz="1300" b="0" i="0" u="none" baseline="0" dirty="0"/>
                  <a:t> mmol/L	   écart-type = 0,08 mmol/L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39DB32D-7F4B-4893-A84D-529912C9B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650" y="3717949"/>
                <a:ext cx="3579850" cy="292388"/>
              </a:xfrm>
              <a:prstGeom prst="rect">
                <a:avLst/>
              </a:prstGeom>
              <a:blipFill>
                <a:blip r:embed="rId4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9FB7F31-C318-4A0D-8392-40C63EFEBAAA}"/>
              </a:ext>
            </a:extLst>
          </p:cNvPr>
          <p:cNvSpPr txBox="1"/>
          <p:nvPr/>
        </p:nvSpPr>
        <p:spPr>
          <a:xfrm>
            <a:off x="-30104" y="5610825"/>
            <a:ext cx="234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fr" sz="1400" b="0" i="0" u="none" baseline="0"/>
              <a:t>Le résultat du patient est de 520 mmol/L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0DD101-8A84-4B97-9D8A-C77B326E2269}"/>
              </a:ext>
            </a:extLst>
          </p:cNvPr>
          <p:cNvSpPr/>
          <p:nvPr/>
        </p:nvSpPr>
        <p:spPr>
          <a:xfrm>
            <a:off x="1846510" y="5272271"/>
            <a:ext cx="32235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rtl="0"/>
            <a:r>
              <a:rPr lang="fr" sz="1600" b="1" i="0" u="sng" baseline="0">
                <a:solidFill>
                  <a:prstClr val="black"/>
                </a:solidFill>
              </a:rPr>
              <a:t>Complétez les énoncés suivants </a:t>
            </a:r>
            <a:r>
              <a:rPr lang="fr" sz="1600" b="1" i="0" u="none" baseline="0">
                <a:solidFill>
                  <a:prstClr val="black"/>
                </a:solidFill>
              </a:rPr>
              <a:t>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053CD9-E160-4E06-8F90-35C8691A7B4D}"/>
              </a:ext>
            </a:extLst>
          </p:cNvPr>
          <p:cNvSpPr txBox="1"/>
          <p:nvPr/>
        </p:nvSpPr>
        <p:spPr>
          <a:xfrm>
            <a:off x="3612410" y="5640248"/>
            <a:ext cx="2390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fr" sz="1400" b="0" i="0" u="none" baseline="0" dirty="0"/>
              <a:t>Le résultat du patient est de 2,90 mmol/L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DC73B4-BF26-425B-BE70-F38A2781A988}"/>
              </a:ext>
            </a:extLst>
          </p:cNvPr>
          <p:cNvSpPr txBox="1"/>
          <p:nvPr/>
        </p:nvSpPr>
        <p:spPr>
          <a:xfrm>
            <a:off x="-30104" y="6059859"/>
            <a:ext cx="34030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fr" sz="1600" b="0" i="0" u="none" baseline="0"/>
              <a:t>Si le résultat du test est </a:t>
            </a:r>
            <a:r>
              <a:rPr lang="fr" sz="1600" b="0" i="0" u="none" baseline="0">
                <a:solidFill>
                  <a:prstClr val="black"/>
                </a:solidFill>
              </a:rPr>
              <a:t>520 ± </a:t>
            </a:r>
            <a:r>
              <a:rPr lang="fr" sz="1600" b="0" i="0" u="none" baseline="0">
                <a:solidFill>
                  <a:srgbClr val="FF0000"/>
                </a:solidFill>
              </a:rPr>
              <a:t>_________</a:t>
            </a:r>
            <a:r>
              <a:rPr lang="fr" sz="1600" b="0" i="0" u="none" baseline="0">
                <a:solidFill>
                  <a:prstClr val="black"/>
                </a:solidFill>
              </a:rPr>
              <a:t> mmol/L (probabilité de couverture de 95 %), les résultats réels se situent entre </a:t>
            </a:r>
            <a:r>
              <a:rPr lang="fr" sz="1600" b="0" i="0" u="none" baseline="0">
                <a:solidFill>
                  <a:srgbClr val="FF0000"/>
                </a:solidFill>
              </a:rPr>
              <a:t>________</a:t>
            </a:r>
            <a:r>
              <a:rPr lang="fr" sz="1600" b="0" i="0" u="none" baseline="0">
                <a:solidFill>
                  <a:prstClr val="black"/>
                </a:solidFill>
              </a:rPr>
              <a:t> et </a:t>
            </a:r>
            <a:r>
              <a:rPr lang="fr" sz="1600" b="0" i="0" u="none" baseline="0">
                <a:solidFill>
                  <a:srgbClr val="FF0000"/>
                </a:solidFill>
              </a:rPr>
              <a:t>________</a:t>
            </a:r>
            <a:r>
              <a:rPr lang="fr" sz="1600" b="0" i="0" u="none" baseline="0">
                <a:solidFill>
                  <a:prstClr val="black"/>
                </a:solidFill>
              </a:rPr>
              <a:t> mmol/L.</a:t>
            </a:r>
          </a:p>
          <a:p>
            <a:endParaRPr lang="fr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33841F-9FE9-4790-865A-C44F55165BE7}"/>
              </a:ext>
            </a:extLst>
          </p:cNvPr>
          <p:cNvSpPr txBox="1"/>
          <p:nvPr/>
        </p:nvSpPr>
        <p:spPr>
          <a:xfrm>
            <a:off x="3372978" y="6108977"/>
            <a:ext cx="3481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rtl="0"/>
            <a:r>
              <a:rPr lang="fr" sz="1600" b="0" i="0" u="none" baseline="0"/>
              <a:t>Si le résultat du test est </a:t>
            </a:r>
            <a:r>
              <a:rPr lang="fr" sz="1600" b="0" i="0" u="none" baseline="0">
                <a:solidFill>
                  <a:prstClr val="black"/>
                </a:solidFill>
              </a:rPr>
              <a:t>2,90 ± </a:t>
            </a:r>
            <a:r>
              <a:rPr lang="fr" sz="1600" b="0" i="0" u="none" baseline="0">
                <a:solidFill>
                  <a:srgbClr val="FF0000"/>
                </a:solidFill>
              </a:rPr>
              <a:t>_________ </a:t>
            </a:r>
            <a:r>
              <a:rPr lang="fr" sz="1600" b="0" i="0" u="none" baseline="0">
                <a:solidFill>
                  <a:prstClr val="black"/>
                </a:solidFill>
              </a:rPr>
              <a:t>mmol/L, IC à 95 % = </a:t>
            </a:r>
            <a:r>
              <a:rPr lang="fr" sz="1600" b="0" i="0" u="none" baseline="0">
                <a:solidFill>
                  <a:srgbClr val="FF0000"/>
                </a:solidFill>
              </a:rPr>
              <a:t>_______</a:t>
            </a:r>
            <a:r>
              <a:rPr lang="fr" sz="1600" b="0" i="0" u="none" baseline="0">
                <a:solidFill>
                  <a:prstClr val="black"/>
                </a:solidFill>
              </a:rPr>
              <a:t> à </a:t>
            </a:r>
            <a:r>
              <a:rPr lang="fr" sz="1600" b="0" i="0" u="none" baseline="0">
                <a:solidFill>
                  <a:srgbClr val="FF0000"/>
                </a:solidFill>
              </a:rPr>
              <a:t>______</a:t>
            </a:r>
            <a:r>
              <a:rPr lang="fr" sz="1600" b="0" i="0" u="none" baseline="0">
                <a:solidFill>
                  <a:prstClr val="black"/>
                </a:solidFill>
              </a:rPr>
              <a:t> mmol/L.</a:t>
            </a:r>
          </a:p>
          <a:p>
            <a:pPr lvl="0" algn="l" rtl="0"/>
            <a:endParaRPr lang="fr" sz="800" dirty="0">
              <a:solidFill>
                <a:prstClr val="black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00D5B5-5112-45F4-92C4-904D741CEB38}"/>
              </a:ext>
            </a:extLst>
          </p:cNvPr>
          <p:cNvCxnSpPr/>
          <p:nvPr/>
        </p:nvCxnSpPr>
        <p:spPr>
          <a:xfrm>
            <a:off x="3327964" y="2169135"/>
            <a:ext cx="0" cy="60010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3C605-17D0-48CF-8FE6-D9617DD21AD4}"/>
              </a:ext>
            </a:extLst>
          </p:cNvPr>
          <p:cNvSpPr/>
          <p:nvPr/>
        </p:nvSpPr>
        <p:spPr>
          <a:xfrm>
            <a:off x="113490" y="549655"/>
            <a:ext cx="6428945" cy="750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>
              <a:lnSpc>
                <a:spcPct val="95000"/>
              </a:lnSpc>
            </a:pPr>
            <a:r>
              <a:rPr lang="fr" sz="1500" b="0" i="0" u="sng" baseline="0" dirty="0">
                <a:solidFill>
                  <a:prstClr val="black"/>
                </a:solidFill>
              </a:rPr>
              <a:t>Instructions :</a:t>
            </a:r>
            <a:r>
              <a:rPr lang="fr" sz="1500" b="0" i="0" u="none" baseline="0" dirty="0">
                <a:solidFill>
                  <a:prstClr val="black"/>
                </a:solidFill>
              </a:rPr>
              <a:t> </a:t>
            </a:r>
            <a:r>
              <a:rPr lang="fr" sz="1500" b="1" i="0" u="none" baseline="0" dirty="0">
                <a:solidFill>
                  <a:prstClr val="black"/>
                </a:solidFill>
              </a:rPr>
              <a:t>En utilisant k = 2 (couverture de 95 % ; écart-type 2), calculez l’incertitude standard et l’incertitude élargie. Complétez les énoncés ci-dessous.</a:t>
            </a:r>
            <a:endParaRPr lang="fr" sz="1500" b="1" dirty="0">
              <a:solidFill>
                <a:prstClr val="black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076046-409D-4AF4-8368-3586811B2138}"/>
              </a:ext>
            </a:extLst>
          </p:cNvPr>
          <p:cNvSpPr txBox="1"/>
          <p:nvPr/>
        </p:nvSpPr>
        <p:spPr>
          <a:xfrm>
            <a:off x="84221" y="4177620"/>
            <a:ext cx="3122116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fr" sz="1400" b="0" i="0" u="none" baseline="0"/>
              <a:t>Incertitude </a:t>
            </a:r>
            <a:r>
              <a:rPr lang="fr" sz="1400" b="1" i="0" u="none" baseline="0"/>
              <a:t>standard </a:t>
            </a:r>
            <a:r>
              <a:rPr lang="fr" sz="1400" b="0" i="0" u="none" baseline="0"/>
              <a:t>= _____________</a:t>
            </a:r>
            <a:endParaRPr lang="fr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076046-409D-4AF4-8368-3586811B2138}"/>
              </a:ext>
            </a:extLst>
          </p:cNvPr>
          <p:cNvSpPr txBox="1"/>
          <p:nvPr/>
        </p:nvSpPr>
        <p:spPr>
          <a:xfrm>
            <a:off x="3425638" y="4208772"/>
            <a:ext cx="2978968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fr" sz="1400" b="0" i="0" u="none" baseline="0"/>
              <a:t>Incertitude </a:t>
            </a:r>
            <a:r>
              <a:rPr lang="fr" sz="1400" b="1" i="0" u="none" baseline="0"/>
              <a:t>standard </a:t>
            </a:r>
            <a:r>
              <a:rPr lang="fr" sz="1400" b="0" i="0" u="none" baseline="0"/>
              <a:t>= ____________</a:t>
            </a:r>
            <a:endParaRPr lang="fr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076046-409D-4AF4-8368-3586811B2138}"/>
              </a:ext>
            </a:extLst>
          </p:cNvPr>
          <p:cNvSpPr txBox="1"/>
          <p:nvPr/>
        </p:nvSpPr>
        <p:spPr>
          <a:xfrm>
            <a:off x="84220" y="4772144"/>
            <a:ext cx="312211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fr" sz="1400" b="0" i="0" u="none" baseline="0"/>
              <a:t>Incertitude </a:t>
            </a:r>
            <a:r>
              <a:rPr lang="fr" sz="1400" b="1" i="0" u="none" baseline="0"/>
              <a:t>élargie </a:t>
            </a:r>
            <a:r>
              <a:rPr lang="fr" sz="1400" b="0" i="0" u="none" baseline="0"/>
              <a:t>= ____________</a:t>
            </a:r>
            <a:endParaRPr lang="fr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076046-409D-4AF4-8368-3586811B2138}"/>
              </a:ext>
            </a:extLst>
          </p:cNvPr>
          <p:cNvSpPr txBox="1"/>
          <p:nvPr/>
        </p:nvSpPr>
        <p:spPr>
          <a:xfrm>
            <a:off x="3394185" y="4780304"/>
            <a:ext cx="312211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fr" sz="1400" b="0" i="0" u="none" baseline="0"/>
              <a:t>Incertitude </a:t>
            </a:r>
            <a:r>
              <a:rPr lang="fr" sz="1400" b="1" i="0" u="none" baseline="0"/>
              <a:t>élargie </a:t>
            </a:r>
            <a:r>
              <a:rPr lang="fr" sz="1400" b="0" i="0" u="none" baseline="0"/>
              <a:t>= ____________</a:t>
            </a:r>
            <a:endParaRPr lang="fr" sz="1400" dirty="0"/>
          </a:p>
        </p:txBody>
      </p:sp>
      <p:sp>
        <p:nvSpPr>
          <p:cNvPr id="4" name="Rectangle 3"/>
          <p:cNvSpPr/>
          <p:nvPr/>
        </p:nvSpPr>
        <p:spPr>
          <a:xfrm>
            <a:off x="3425638" y="7044744"/>
            <a:ext cx="2382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 rtl="0"/>
            <a:r>
              <a:rPr lang="fr" b="0" i="0" u="none" baseline="0">
                <a:solidFill>
                  <a:prstClr val="black"/>
                </a:solidFill>
              </a:rPr>
              <a:t>IC = intervalle de confiance</a:t>
            </a:r>
            <a:endParaRPr lang="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F23C605-17D0-48CF-8FE6-D9617DD21AD4}"/>
              </a:ext>
            </a:extLst>
          </p:cNvPr>
          <p:cNvSpPr/>
          <p:nvPr/>
        </p:nvSpPr>
        <p:spPr>
          <a:xfrm>
            <a:off x="113491" y="1326806"/>
            <a:ext cx="6428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lvl="0" indent="-901700" algn="l" rtl="0">
              <a:lnSpc>
                <a:spcPct val="90000"/>
              </a:lnSpc>
            </a:pPr>
            <a:r>
              <a:rPr lang="fr" sz="1500" b="0" i="0" u="sng" baseline="0" dirty="0">
                <a:solidFill>
                  <a:prstClr val="black"/>
                </a:solidFill>
              </a:rPr>
              <a:t>Remarque :</a:t>
            </a:r>
            <a:r>
              <a:rPr lang="fr" sz="1500" dirty="0">
                <a:solidFill>
                  <a:prstClr val="black"/>
                </a:solidFill>
              </a:rPr>
              <a:t> </a:t>
            </a:r>
            <a:r>
              <a:rPr lang="fr" sz="1500" b="1" i="0" u="none" baseline="0" dirty="0">
                <a:solidFill>
                  <a:prstClr val="black"/>
                </a:solidFill>
              </a:rPr>
              <a:t>Les données de contrôle qualité, une fois tracées, affichent une   Distribution Gaussienne.</a:t>
            </a:r>
          </a:p>
          <a:p>
            <a:pPr marL="901700" lvl="0" algn="l" rtl="0">
              <a:lnSpc>
                <a:spcPct val="90000"/>
              </a:lnSpc>
            </a:pPr>
            <a:r>
              <a:rPr lang="fr" sz="1500" b="1" i="0" u="none" baseline="0" dirty="0">
                <a:solidFill>
                  <a:prstClr val="black"/>
                </a:solidFill>
              </a:rPr>
              <a:t>Le biais n’a pas été considéré comme significatif et a donc été ignoré pour les calculs de la MU.</a:t>
            </a:r>
            <a:endParaRPr lang="fr" sz="15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22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1813</TotalTime>
  <Words>203</Words>
  <Application>Microsoft Office PowerPoint</Application>
  <PresentationFormat>A4 Paper (210x297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murphy</dc:creator>
  <cp:lastModifiedBy>mx02 Apps 1</cp:lastModifiedBy>
  <cp:revision>30</cp:revision>
  <cp:lastPrinted>2019-07-12T11:59:04Z</cp:lastPrinted>
  <dcterms:created xsi:type="dcterms:W3CDTF">2019-07-08T14:31:37Z</dcterms:created>
  <dcterms:modified xsi:type="dcterms:W3CDTF">2025-05-04T05:36:56Z</dcterms:modified>
</cp:coreProperties>
</file>