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8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01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30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0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18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0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59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1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4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4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8C7E2-EEF2-4E57-B08C-12A7E8FD7EF6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2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6200"/>
            <a:ext cx="883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" sz="1400" b="1" i="0" u="none" baseline="0"/>
              <a:t>Exemples de calculs pour déterminer vos limites de TE</a:t>
            </a:r>
            <a:r>
              <a:rPr lang="fr" sz="1400" b="1" i="0" u="none" baseline="-2500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942" y="363861"/>
            <a:ext cx="4572000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300" b="1" i="0" u="none" baseline="0" dirty="0"/>
              <a:t>Lorsque la TE</a:t>
            </a:r>
            <a:r>
              <a:rPr lang="fr" sz="1300" b="1" i="0" u="none" baseline="-25000" dirty="0"/>
              <a:t>A</a:t>
            </a:r>
            <a:r>
              <a:rPr lang="fr" sz="1300" b="1" i="0" u="none" baseline="0" dirty="0"/>
              <a:t> est fournie en pourcentage (%)</a:t>
            </a:r>
          </a:p>
          <a:p>
            <a:endParaRPr lang="fr" sz="1200" dirty="0"/>
          </a:p>
          <a:p>
            <a:pPr algn="l" rtl="0"/>
            <a:r>
              <a:rPr lang="fr" sz="1100" b="0" i="0" u="none" baseline="0" dirty="0"/>
              <a:t>En utilisant la valeur cible (en unités), multiplier la valeur par le %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pour</a:t>
            </a:r>
            <a:r>
              <a:rPr lang="fr" sz="1100" b="0" i="0" u="none" baseline="-25000" dirty="0"/>
              <a:t> </a:t>
            </a:r>
            <a:r>
              <a:rPr lang="fr" sz="1100" b="0" i="0" u="none" baseline="0" dirty="0"/>
              <a:t>convertir en unités.</a:t>
            </a:r>
          </a:p>
          <a:p>
            <a:pPr algn="l" rtl="0"/>
            <a:r>
              <a:rPr lang="fr" sz="1100" b="0" i="0" u="none" baseline="0" dirty="0"/>
              <a:t>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en unités = (TE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%/100 %)* Valeur cible  </a:t>
            </a:r>
          </a:p>
          <a:p>
            <a:pPr algn="l" rtl="0"/>
            <a:r>
              <a:rPr lang="fr" sz="1100" b="0" i="0" u="none" baseline="0" dirty="0"/>
              <a:t>Limites de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inférieures = Valeur cible -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en unités </a:t>
            </a:r>
          </a:p>
          <a:p>
            <a:pPr algn="l" rtl="0"/>
            <a:r>
              <a:rPr lang="fr" sz="1100" b="0" i="0" u="none" baseline="0" dirty="0"/>
              <a:t>Limites de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supérieures = Valeur cible +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en unités </a:t>
            </a:r>
          </a:p>
          <a:p>
            <a:endParaRPr lang="fr" sz="1100" dirty="0"/>
          </a:p>
          <a:p>
            <a:pPr algn="l" rtl="0"/>
            <a:r>
              <a:rPr lang="fr" sz="1100" b="0" i="0" u="none" baseline="0" dirty="0"/>
              <a:t>Par exemple, pour un contrôle de qualité du glucose avec une valeur cible de 5,6 mmol/L, la performance acceptable pour le glucose est de 6,9 % en utilisant la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de la variation biologique souhaitée.</a:t>
            </a:r>
          </a:p>
          <a:p>
            <a:endParaRPr lang="fr" sz="1100" dirty="0"/>
          </a:p>
          <a:p>
            <a:pPr algn="l" rtl="0"/>
            <a:r>
              <a:rPr lang="fr" sz="1100" b="0" i="0" u="none" baseline="0" dirty="0"/>
              <a:t>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en unités = (6,9 %/100 %)* 5,6 mmol/L = 0,4 mmol/L</a:t>
            </a:r>
          </a:p>
          <a:p>
            <a:pPr algn="l" rtl="0"/>
            <a:r>
              <a:rPr lang="fr" sz="1100" b="0" i="0" u="none" baseline="0" dirty="0"/>
              <a:t>Limites de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inférieures = 5,6 mmol/L – 0,4 mmol/L = 5,2 mmol/L</a:t>
            </a:r>
          </a:p>
          <a:p>
            <a:pPr algn="l" rtl="0"/>
            <a:r>
              <a:rPr lang="fr" sz="1100" b="0" i="0" u="none" baseline="0" dirty="0"/>
              <a:t>Limites de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supérieures = 5,6 mmol/L + 0,4 mmol/L = 6,0 mmol/L</a:t>
            </a:r>
          </a:p>
          <a:p>
            <a:endParaRPr lang="fr" sz="1200" dirty="0"/>
          </a:p>
          <a:p>
            <a:endParaRPr lang="fr" sz="1200" dirty="0"/>
          </a:p>
          <a:p>
            <a:pPr algn="l" rtl="0"/>
            <a:r>
              <a:rPr lang="fr" sz="1300" b="1" i="0" u="none" baseline="0" dirty="0"/>
              <a:t>Lorsque la TE</a:t>
            </a:r>
            <a:r>
              <a:rPr lang="fr" sz="1300" b="1" i="0" u="none" baseline="-25000" dirty="0"/>
              <a:t>A</a:t>
            </a:r>
            <a:r>
              <a:rPr lang="fr" sz="1300" b="1" i="0" u="none" baseline="0" dirty="0"/>
              <a:t> est fournie en unités (par exemple CLIA)</a:t>
            </a:r>
          </a:p>
          <a:p>
            <a:pPr algn="l" rtl="0"/>
            <a:r>
              <a:rPr lang="fr" sz="1100" b="0" i="0" u="none" baseline="0" dirty="0"/>
              <a:t>Par exemple, pour un contrôle de qualité du glucose avec une valeur cible de 2,2 mmol/L, la performance acceptable du CLIA pour le glucose est </a:t>
            </a:r>
            <a:r>
              <a:rPr lang="fr" sz="1100" b="0" i="1" u="none" baseline="0" dirty="0"/>
              <a:t>la valeur cible ± 0,3 mmol/L ou 10 %, selon la valeur la plus élevée.</a:t>
            </a:r>
            <a:r>
              <a:rPr lang="fr" sz="1100" b="0" i="0" u="none" baseline="0" dirty="0"/>
              <a:t> </a:t>
            </a:r>
          </a:p>
          <a:p>
            <a:endParaRPr lang="fr" sz="1100" i="1" dirty="0"/>
          </a:p>
          <a:p>
            <a:pPr algn="l" rtl="0"/>
            <a:r>
              <a:rPr lang="fr" sz="1100" b="0" i="0" u="none" baseline="0" dirty="0"/>
              <a:t>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en unités = 0,3 mmol/L</a:t>
            </a:r>
          </a:p>
          <a:p>
            <a:pPr algn="l" rtl="0"/>
            <a:r>
              <a:rPr lang="fr" sz="1100" b="0" i="0" u="none" baseline="0" dirty="0"/>
              <a:t>Limites de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inférieures = 2,2 mmol/L – 0,3 mmol/L = 1,9 mmol/L</a:t>
            </a:r>
          </a:p>
          <a:p>
            <a:pPr algn="l" rtl="0"/>
            <a:r>
              <a:rPr lang="fr" sz="1100" b="0" i="0" u="none" baseline="0" dirty="0"/>
              <a:t>Limites de TE</a:t>
            </a:r>
            <a:r>
              <a:rPr lang="fr" sz="1100" b="0" i="0" u="none" baseline="-25000" dirty="0"/>
              <a:t>A </a:t>
            </a:r>
            <a:r>
              <a:rPr lang="fr" sz="1100" b="0" i="0" u="none" baseline="0" dirty="0"/>
              <a:t>supérieures = 2,2 mmol/L + 0,3 mmol/L = 2,5 mmol/L</a:t>
            </a:r>
          </a:p>
          <a:p>
            <a:endParaRPr lang="fr" sz="1100" dirty="0"/>
          </a:p>
          <a:p>
            <a:pPr algn="l" rtl="0">
              <a:tabLst>
                <a:tab pos="398463" algn="l"/>
              </a:tabLst>
            </a:pPr>
            <a:r>
              <a:rPr lang="fr" sz="1100" b="0" i="0" u="none" baseline="0" dirty="0"/>
              <a:t>	Dans cet exemple, les limites de concentration de 0,3 mmol/L sont supérieures aux limites de valeur en pourcentage de 10 %.  (10 % de 2,2 correspondent à 0,2 mmol/L).  Par conséquent, pour ce contrôle qualité, la performance acceptable en concentration serait appliquée.</a:t>
            </a:r>
          </a:p>
          <a:p>
            <a:pPr algn="l" rtl="0">
              <a:tabLst>
                <a:tab pos="398463" algn="l"/>
              </a:tabLst>
            </a:pPr>
            <a:endParaRPr lang="fr" sz="1200" dirty="0"/>
          </a:p>
          <a:p>
            <a:pPr algn="l" rtl="0">
              <a:tabLst>
                <a:tab pos="398463" algn="l"/>
              </a:tabLst>
            </a:pPr>
            <a:r>
              <a:rPr lang="fr" sz="1300" b="1" i="0" u="none" baseline="0" dirty="0"/>
              <a:t>Lorsque la TE</a:t>
            </a:r>
            <a:r>
              <a:rPr lang="fr" sz="1300" b="1" i="0" u="none" baseline="-25000" dirty="0"/>
              <a:t>A</a:t>
            </a:r>
            <a:r>
              <a:rPr lang="fr" sz="1300" b="1" i="0" u="none" baseline="0" dirty="0"/>
              <a:t> est fournie en ± 3 écarts-types</a:t>
            </a:r>
          </a:p>
          <a:p>
            <a:pPr algn="l" rtl="0">
              <a:tabLst>
                <a:tab pos="398463" algn="l"/>
              </a:tabLst>
            </a:pPr>
            <a:r>
              <a:rPr lang="fr" sz="1100" b="0" i="0" u="none" baseline="0" dirty="0"/>
              <a:t>À l’aide d’un exemple de rapport d’enquête, sélectionner une concentration proche de la Valeur réelle de votre matériel de contrôle.  Multiplier l’écart-type par 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403258"/>
            <a:ext cx="4104968" cy="2344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300" b="1" i="0" u="none" baseline="0" dirty="0"/>
              <a:t>Utilisation de la médiane du groupe de pairs %CV x 3 (résultats du test PT)</a:t>
            </a:r>
          </a:p>
          <a:p>
            <a:endParaRPr lang="fr" sz="1400" dirty="0"/>
          </a:p>
          <a:p>
            <a:pPr marL="171450" indent="-171450" algn="l" rtl="0">
              <a:buFont typeface="Arial" pitchFamily="34" charset="0"/>
              <a:buChar char="•"/>
            </a:pPr>
            <a:r>
              <a:rPr lang="fr" sz="1100" b="0" i="0" u="none" baseline="0" dirty="0"/>
              <a:t>Tout en ignorant les concentrations des échantillons, indiquer le %CV de votre groupe de pairs de PT par ordre croissant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fr" sz="1100" b="0" i="0" u="none" baseline="0" dirty="0"/>
              <a:t>Sélectionner la médiane %CV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fr" sz="1100" b="0" i="0" u="none" baseline="0" dirty="0"/>
              <a:t>Pour calculer le %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, multiplier la médiane %CV par 3</a:t>
            </a:r>
          </a:p>
          <a:p>
            <a:pPr algn="l" rtl="0"/>
            <a:r>
              <a:rPr lang="fr" sz="1100" b="0" i="0" u="none" baseline="0" dirty="0"/>
              <a:t>	    ( %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= médiane %CV * 3)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fr" sz="1100" b="0" i="0" u="none" baseline="0" dirty="0"/>
              <a:t>Suivre les instructions</a:t>
            </a:r>
            <a:r>
              <a:rPr lang="fr" sz="1100" b="0" i="1" u="none" baseline="-25000" dirty="0"/>
              <a:t> </a:t>
            </a:r>
            <a:r>
              <a:rPr lang="fr" sz="1100" b="0" i="1" u="none" baseline="0" dirty="0"/>
              <a:t>Lorsque la TEA est fournie en pourcentage (%) </a:t>
            </a:r>
            <a:r>
              <a:rPr lang="fr" sz="1100" b="0" i="0" u="none" baseline="0" dirty="0"/>
              <a:t>pour déterminer vos limites inférieures et supérieures de TEA.</a:t>
            </a:r>
          </a:p>
          <a:p>
            <a:endParaRPr lang="fr" sz="1100" i="1" baseline="-25000" dirty="0"/>
          </a:p>
          <a:p>
            <a:pPr algn="l" rtl="0"/>
            <a:r>
              <a:rPr lang="fr" sz="1100" b="0" i="0" u="none" baseline="0" dirty="0"/>
              <a:t>Par exemple</a:t>
            </a:r>
            <a:r>
              <a:rPr lang="fr" sz="1100" b="0" i="1" u="none" baseline="0" dirty="0"/>
              <a:t>,</a:t>
            </a:r>
            <a:r>
              <a:rPr lang="fr" sz="1100" b="0" i="0" u="none" baseline="0" dirty="0"/>
              <a:t> en utilisant les résultats d’une enquête de PT comme suit</a:t>
            </a:r>
            <a:r>
              <a:rPr lang="fr" sz="1100" b="0" i="1" u="none" baseline="0" dirty="0"/>
              <a:t> 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288627"/>
              </p:ext>
            </p:extLst>
          </p:nvPr>
        </p:nvGraphicFramePr>
        <p:xfrm>
          <a:off x="5029200" y="2819400"/>
          <a:ext cx="3276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9798"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 dirty="0"/>
                        <a:t>Échantillon</a:t>
                      </a:r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 dirty="0"/>
                        <a:t>Moyenne</a:t>
                      </a:r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 dirty="0"/>
                        <a:t>SD</a:t>
                      </a:r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 dirty="0"/>
                        <a:t>%CV</a:t>
                      </a:r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C-3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 dirty="0"/>
                        <a:t>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6,7 %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C-5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0,33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 dirty="0"/>
                        <a:t>7,9 %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/>
                        <a:t>C-2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/>
                        <a:t>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1" i="0" u="none" baseline="0" dirty="0"/>
                        <a:t>8,0%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C-1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0,05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 dirty="0"/>
                        <a:t>8,3 %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C-4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/>
                        <a:t>0,26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fr" sz="1100" b="0" i="0" u="none" baseline="0" dirty="0"/>
                        <a:t>8,7 %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63760" y="3581400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000" b="0" i="0" u="none" baseline="0" dirty="0"/>
              <a:t>médiane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8084" y="4352598"/>
            <a:ext cx="396240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200" b="0" i="0" u="none" baseline="0" dirty="0"/>
              <a:t> % TEA  = 8,0 % * 3 = 24 %</a:t>
            </a:r>
          </a:p>
          <a:p>
            <a:pPr algn="l" rtl="0"/>
            <a:endParaRPr lang="fr" sz="1200" b="1" i="0" u="none" baseline="0" dirty="0"/>
          </a:p>
          <a:p>
            <a:pPr algn="l" rtl="0"/>
            <a:endParaRPr lang="fr" sz="1200" b="1" dirty="0"/>
          </a:p>
          <a:p>
            <a:pPr algn="l" rtl="0"/>
            <a:r>
              <a:rPr lang="fr" sz="1200" b="1" i="0" u="none" baseline="0" dirty="0"/>
              <a:t> </a:t>
            </a:r>
            <a:r>
              <a:rPr lang="fr" sz="1100" b="1" i="0" u="none" baseline="0" dirty="0"/>
              <a:t>Application de la règle de Tonk</a:t>
            </a:r>
          </a:p>
          <a:p>
            <a:pPr marL="58738" algn="l" rtl="0"/>
            <a:r>
              <a:rPr lang="fr" sz="1100" b="0" i="0" u="none" baseline="0" dirty="0"/>
              <a:t>[(plage de référence élargie)/4/moyenne de la plage]* 100 %</a:t>
            </a:r>
          </a:p>
          <a:p>
            <a:pPr marL="58738" algn="l" rtl="0"/>
            <a:endParaRPr lang="fr" sz="1100" dirty="0"/>
          </a:p>
          <a:p>
            <a:pPr marL="58738" algn="l" rtl="0"/>
            <a:r>
              <a:rPr lang="fr" sz="1100" b="0" i="0" u="none" baseline="0" dirty="0"/>
              <a:t>Par exemple, la plage de référence du nombre de CD</a:t>
            </a:r>
            <a:r>
              <a:rPr lang="fr" sz="1100" b="0" i="0" u="none" baseline="-25000" dirty="0"/>
              <a:t>4</a:t>
            </a:r>
            <a:r>
              <a:rPr lang="fr" sz="1100" b="0" i="0" u="none" baseline="0" dirty="0"/>
              <a:t> est de 500 cellules/mm</a:t>
            </a:r>
            <a:r>
              <a:rPr lang="fr" sz="1100" b="0" i="0" u="none" baseline="30000" dirty="0"/>
              <a:t>3</a:t>
            </a:r>
            <a:r>
              <a:rPr lang="fr" sz="1100" b="0" i="0" u="none" baseline="0" dirty="0"/>
              <a:t> à 1 000 cellules/mm</a:t>
            </a:r>
            <a:r>
              <a:rPr lang="fr" sz="1100" b="0" i="0" u="none" baseline="30000" dirty="0"/>
              <a:t>3</a:t>
            </a:r>
          </a:p>
          <a:p>
            <a:pPr marL="58738" algn="l" rtl="0"/>
            <a:endParaRPr lang="fr" sz="1100" dirty="0"/>
          </a:p>
          <a:p>
            <a:pPr marL="58738" algn="l" rtl="0"/>
            <a:r>
              <a:rPr lang="fr" sz="1100" b="0" i="0" u="none" baseline="0" dirty="0"/>
              <a:t>%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= [(1 000 – 500)/4/750]*100 % = 16,7 %</a:t>
            </a:r>
          </a:p>
          <a:p>
            <a:endParaRPr lang="fr" sz="1100" dirty="0"/>
          </a:p>
          <a:p>
            <a:endParaRPr lang="fr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-29497" y="-27758"/>
            <a:ext cx="2898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000" b="0" i="0" u="none" baseline="0" dirty="0"/>
              <a:t>Aide de travail 2 : Exemples de calculs de TE</a:t>
            </a:r>
            <a:r>
              <a:rPr lang="fr" sz="1000" b="0" i="0" u="none" baseline="-25000" dirty="0"/>
              <a:t>A</a:t>
            </a:r>
            <a:r>
              <a:rPr lang="fr" sz="1000" b="0" i="0" u="none" baseline="0" dirty="0"/>
              <a:t> </a:t>
            </a:r>
            <a:r>
              <a:rPr lang="fr" sz="1000" b="0" i="0" u="none" baseline="30000" dirty="0"/>
              <a:t>814</a:t>
            </a:r>
          </a:p>
        </p:txBody>
      </p:sp>
    </p:spTree>
    <p:extLst>
      <p:ext uri="{BB962C8B-B14F-4D97-AF65-F5344CB8AC3E}">
        <p14:creationId xmlns:p14="http://schemas.microsoft.com/office/powerpoint/2010/main" val="2915208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580</Words>
  <Application>Microsoft Office PowerPoint</Application>
  <PresentationFormat>On-screen Show 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Admin</cp:lastModifiedBy>
  <cp:revision>17</cp:revision>
  <cp:lastPrinted>2012-11-23T12:59:59Z</cp:lastPrinted>
  <dcterms:created xsi:type="dcterms:W3CDTF">2012-11-21T16:44:33Z</dcterms:created>
  <dcterms:modified xsi:type="dcterms:W3CDTF">2025-05-04T06:02:18Z</dcterms:modified>
</cp:coreProperties>
</file>