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79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6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51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2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5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84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239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9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91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96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4BEF8-B856-4C27-ADAD-1484BA900CC4}" type="datetimeFigureOut">
              <a:rPr lang="en-US" smtClean="0"/>
              <a:t>5/4/2025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35055-8708-4309-BDF7-FA6533E42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6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stgard.com/minimum-biodatabase1.htm" TargetMode="External"/><Relationship Id="rId2" Type="http://schemas.openxmlformats.org/officeDocument/2006/relationships/hyperlink" Target="http://www.westgard.com/biodatabase1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westgard.com/rcpa-australasian-quality-requirements.htm" TargetMode="External"/><Relationship Id="rId5" Type="http://schemas.openxmlformats.org/officeDocument/2006/relationships/hyperlink" Target="http://www.westgard.com/clia.htm" TargetMode="External"/><Relationship Id="rId4" Type="http://schemas.openxmlformats.org/officeDocument/2006/relationships/hyperlink" Target="http://www.westgard.com/optimal-biodatabase1htm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76200"/>
            <a:ext cx="883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fr" sz="1400" b="1" i="0" u="none" baseline="0"/>
              <a:t>Utilisation de l’erreur totale admissible (TE</a:t>
            </a:r>
            <a:r>
              <a:rPr lang="fr" sz="1400" b="1" i="0" u="none" baseline="-25000"/>
              <a:t>A</a:t>
            </a:r>
            <a:r>
              <a:rPr lang="fr" sz="1400" b="1" i="0" u="none" baseline="0"/>
              <a:t>) dans votre laboratoire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2999" y="4876800"/>
            <a:ext cx="40730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100" b="0" i="0" u="none" baseline="0" dirty="0"/>
              <a:t>Une fois la valeur cible et les limites de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pour chaque concentration de test et de contrôle établies, la comparaison de la TE avec la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(TE &lt;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) vous permet de :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Évaluer la performance de la méthode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Vérifier les calibrations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Évaluer l’acceptabilité des nouveaux numéros de lots de réactifs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Évaluer les modifications apportées au système analytique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Déterminer la taille du changement qui doit être détecté</a:t>
            </a:r>
          </a:p>
          <a:p>
            <a:pPr marL="342900" indent="-342900" algn="l" rtl="0">
              <a:buFont typeface="+mj-lt"/>
              <a:buAutoNum type="arabicPeriod"/>
            </a:pPr>
            <a:r>
              <a:rPr lang="fr" sz="1100" b="0" i="0" u="none" baseline="0" dirty="0"/>
              <a:t>Sélectionner les règles de CQ appropriées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0166" y="410045"/>
            <a:ext cx="4590434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 algn="l" rtl="0"/>
            <a:r>
              <a:rPr lang="fr" sz="1100" b="0" i="0" u="sng" baseline="0" dirty="0"/>
              <a:t>Erreur totale :</a:t>
            </a:r>
            <a:r>
              <a:rPr lang="fr" sz="1100" b="0" i="0" u="none" baseline="0" dirty="0"/>
              <a:t>  La TE est la variation totale de la valeur de votre laboratoire par rapport à la valeur réelle </a:t>
            </a:r>
          </a:p>
          <a:p>
            <a:pPr marL="176213" indent="-176213" algn="l" rtl="0"/>
            <a:r>
              <a:rPr lang="fr" sz="1100" b="0" i="0" u="sng" baseline="0" dirty="0"/>
              <a:t>Erreur totale admissible :</a:t>
            </a:r>
            <a:r>
              <a:rPr lang="fr" sz="1100" b="0" i="0" u="none" baseline="0" dirty="0"/>
              <a:t> La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spécifie la variation </a:t>
            </a:r>
            <a:r>
              <a:rPr lang="fr" sz="1100" b="1" i="0" u="none" baseline="0" dirty="0"/>
              <a:t>maximale</a:t>
            </a:r>
            <a:r>
              <a:rPr lang="fr" sz="1100" b="0" i="0" u="none" baseline="0" dirty="0"/>
              <a:t> acceptable par rapport à la valeur réelle ; la quantité d’erreurs qui peut être tolérée sans invalider l’utilité clinique du résultat</a:t>
            </a:r>
          </a:p>
          <a:p>
            <a:endParaRPr lang="fr" sz="1200" dirty="0"/>
          </a:p>
          <a:p>
            <a:pPr algn="l" rtl="0"/>
            <a:r>
              <a:rPr lang="fr" sz="1100" b="0" i="0" u="none" baseline="0" dirty="0"/>
              <a:t>La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est le 4ème chiffre clé pour le SQC (contrôle statistique de la qualité).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Elle est spécifique au test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fr" sz="1100" b="0" i="0" u="none" baseline="0" dirty="0"/>
              <a:t>Définit les limites de performance acceptables pour le test</a:t>
            </a:r>
          </a:p>
          <a:p>
            <a:endParaRPr lang="fr" sz="1200" dirty="0"/>
          </a:p>
          <a:p>
            <a:pPr algn="l" rtl="0"/>
            <a:r>
              <a:rPr lang="fr" sz="1100" b="0" i="0" u="none" baseline="0" dirty="0"/>
              <a:t>Vous devrez peut-être consulter plusieurs sources pour déterminer votre TE</a:t>
            </a:r>
            <a:r>
              <a:rPr lang="fr" sz="1100" b="0" i="0" u="none" baseline="-25000" dirty="0"/>
              <a:t>A</a:t>
            </a:r>
            <a:r>
              <a:rPr lang="fr" sz="1100" b="0" i="0" u="none" baseline="0" dirty="0"/>
              <a:t> pour un dosage spécifique.</a:t>
            </a:r>
          </a:p>
          <a:p>
            <a:endParaRPr lang="fr" sz="1100" dirty="0"/>
          </a:p>
          <a:p>
            <a:pPr algn="l" rtl="0"/>
            <a:r>
              <a:rPr lang="fr" sz="1100" b="0" i="0" u="none" baseline="0" dirty="0"/>
              <a:t>Sources par ordre décroissant de priorité (hiérarchie de désirabilité) :</a:t>
            </a:r>
          </a:p>
          <a:p>
            <a:pPr marL="176213" indent="-176213" algn="l" rtl="0">
              <a:buFont typeface="+mj-lt"/>
              <a:buAutoNum type="arabicPeriod"/>
            </a:pPr>
            <a:r>
              <a:rPr lang="fr" sz="1100" b="1" i="0" u="none" baseline="0" dirty="0"/>
              <a:t>Niveaux de décision médicale</a:t>
            </a:r>
          </a:p>
          <a:p>
            <a:pPr marL="176213" indent="-176213" algn="l" defTabSz="339725" rtl="0"/>
            <a:r>
              <a:rPr lang="fr" sz="1200" b="0" i="0" u="none" baseline="0" dirty="0"/>
              <a:t>	</a:t>
            </a:r>
            <a:r>
              <a:rPr lang="fr" sz="900" b="0" i="0" u="none" baseline="0" dirty="0"/>
              <a:t>des informations publiées et évaluées par des pairs sont disponibles sur le glucose et le cholestérol limitation : souvent, cette information n’est pas disponible</a:t>
            </a:r>
          </a:p>
          <a:p>
            <a:pPr marL="176213" indent="-176213" algn="l" rtl="0">
              <a:buFont typeface="+mj-lt"/>
              <a:buAutoNum type="arabicPeriod" startAt="2"/>
            </a:pPr>
            <a:r>
              <a:rPr lang="fr" sz="1100" b="1" i="0" u="none" baseline="0" dirty="0"/>
              <a:t>Variation biologique</a:t>
            </a:r>
          </a:p>
          <a:p>
            <a:pPr marL="176213" indent="-176213" algn="l" rtl="0">
              <a:tabLst>
                <a:tab pos="339725" algn="l"/>
              </a:tabLst>
            </a:pPr>
            <a:r>
              <a:rPr lang="fr" sz="900" b="0" i="0" u="none" baseline="0" dirty="0"/>
              <a:t>	repose sur les pourcentages de variation attendus au sein des individus et entre eux limitation : l’erreur étant exprimée en pourcentage, ces objectifs peuvent ne pas être réalistes à des concentrations plus faibles</a:t>
            </a:r>
          </a:p>
          <a:p>
            <a:pPr marL="176213" indent="-176213" algn="l" rtl="0">
              <a:tabLst>
                <a:tab pos="339725" algn="l"/>
              </a:tabLst>
            </a:pPr>
            <a:r>
              <a:rPr lang="fr" sz="1000" b="0" i="0" u="none" baseline="0" dirty="0"/>
              <a:t>		</a:t>
            </a:r>
            <a:r>
              <a:rPr lang="fr" sz="900" b="0" i="0" u="none" baseline="0" dirty="0">
                <a:hlinkClick r:id="rId2"/>
              </a:rPr>
              <a:t>http://www.westgard.com/biodatabase1.htm</a:t>
            </a:r>
            <a:endParaRPr lang="fr" sz="900" dirty="0"/>
          </a:p>
          <a:p>
            <a:pPr marL="339725" algn="l" rtl="0">
              <a:tabLst>
                <a:tab pos="339725" algn="l"/>
              </a:tabLst>
            </a:pPr>
            <a:r>
              <a:rPr lang="fr" sz="900" b="0" i="0" u="none" baseline="0" dirty="0">
                <a:hlinkClick r:id="rId3"/>
              </a:rPr>
              <a:t>http://www.westgard.com/minimum-biodatabase1.htm</a:t>
            </a:r>
            <a:endParaRPr lang="fr" sz="900" dirty="0"/>
          </a:p>
          <a:p>
            <a:pPr marL="339725" algn="l" rtl="0">
              <a:tabLst>
                <a:tab pos="339725" algn="l"/>
              </a:tabLst>
            </a:pPr>
            <a:r>
              <a:rPr lang="fr" sz="900" b="0" i="0" u="none" baseline="0" dirty="0">
                <a:hlinkClick r:id="rId4"/>
              </a:rPr>
              <a:t>http://www.westgard.com/optimal-biodatabase1htm.htm</a:t>
            </a:r>
            <a:endParaRPr lang="fr" sz="900" dirty="0"/>
          </a:p>
          <a:p>
            <a:pPr marL="176213" indent="-176213" algn="l" rtl="0">
              <a:buFont typeface="+mj-lt"/>
              <a:buAutoNum type="arabicPeriod" startAt="3"/>
            </a:pPr>
            <a:r>
              <a:rPr lang="fr" sz="1100" b="1" i="0" u="none" baseline="0" dirty="0"/>
              <a:t>Lignes directrices sur les tests de capacité</a:t>
            </a:r>
          </a:p>
          <a:p>
            <a:pPr marL="176213" algn="l" rtl="0"/>
            <a:r>
              <a:rPr lang="fr" sz="900" b="0" i="0" u="none" baseline="0" dirty="0"/>
              <a:t>Critères utilisés par les organisateurs de programmes de PT pour déterminer les performances acceptables</a:t>
            </a:r>
          </a:p>
          <a:p>
            <a:pPr marL="176213" indent="163513" algn="l" rtl="0"/>
            <a:r>
              <a:rPr lang="fr" sz="900" b="0" i="0" u="none" baseline="0" dirty="0">
                <a:hlinkClick r:id="rId5"/>
              </a:rPr>
              <a:t>http://www.westgard.com/clia.htm</a:t>
            </a:r>
            <a:endParaRPr lang="fr" sz="900" dirty="0"/>
          </a:p>
          <a:p>
            <a:pPr marL="176213" indent="163513" algn="l" rtl="0"/>
            <a:r>
              <a:rPr lang="fr" sz="900" b="0" i="0" u="none" baseline="0" dirty="0">
                <a:hlinkClick r:id="rId6"/>
              </a:rPr>
              <a:t>http://www.westgard.com/rcpa-australasian-quality-requirements.htm</a:t>
            </a:r>
            <a:endParaRPr lang="fr" sz="900" dirty="0"/>
          </a:p>
          <a:p>
            <a:pPr marL="176213" indent="-176213" algn="l" rtl="0">
              <a:buFont typeface="+mj-lt"/>
              <a:buAutoNum type="arabicPeriod" startAt="4"/>
            </a:pPr>
            <a:r>
              <a:rPr lang="fr" sz="1100" b="1" i="0" u="none" baseline="0" dirty="0"/>
              <a:t>Résultats des tests de capacité</a:t>
            </a:r>
          </a:p>
          <a:p>
            <a:pPr marL="176213" algn="l" rtl="0">
              <a:tabLst>
                <a:tab pos="339725" algn="l"/>
              </a:tabLst>
            </a:pPr>
            <a:r>
              <a:rPr lang="fr" sz="900" b="0" i="0" u="none" baseline="0" dirty="0"/>
              <a:t>À l’aide de la médiane du groupe de pairs %CV x 3	</a:t>
            </a:r>
          </a:p>
          <a:p>
            <a:pPr marL="176213" algn="l" rtl="0">
              <a:tabLst>
                <a:tab pos="339725" algn="l"/>
              </a:tabLst>
            </a:pPr>
            <a:r>
              <a:rPr lang="fr" sz="900" b="0" i="0" u="none" baseline="0" dirty="0"/>
              <a:t>limitation : les groupes de pairs ne couvrent pas l’intégralité de la plage déclarable ; ils peuvent varier considérablement entre les instruments et les groupes de pairs</a:t>
            </a:r>
          </a:p>
          <a:p>
            <a:pPr marL="176213" indent="-176213" algn="l" rtl="0">
              <a:buFont typeface="+mj-lt"/>
              <a:buAutoNum type="arabicPeriod" startAt="5"/>
            </a:pPr>
            <a:r>
              <a:rPr lang="fr" sz="1100" b="1" i="0" u="none" baseline="0" dirty="0"/>
              <a:t>La règle de Tonk</a:t>
            </a:r>
          </a:p>
          <a:p>
            <a:pPr marL="176213" algn="l" rtl="0"/>
            <a:r>
              <a:rPr lang="fr" sz="900" b="0" i="0" u="none" baseline="0" dirty="0"/>
              <a:t>[(Plage de référence élargie)/ 4 / moyenne de la plage]* 100 %</a:t>
            </a:r>
          </a:p>
          <a:p>
            <a:pPr algn="l" rtl="0"/>
            <a:r>
              <a:rPr lang="fr" sz="1100" b="1" i="0" u="none" baseline="0" dirty="0"/>
              <a:t>6.  Écart-type actuel x 3</a:t>
            </a:r>
          </a:p>
          <a:p>
            <a:pPr marL="176213" algn="l" rtl="0"/>
            <a:r>
              <a:rPr lang="fr" sz="900" b="0" i="0" u="none" baseline="0" dirty="0"/>
              <a:t>Pour certains tests ésotériques, il est possible qu’aucune autre source ne soit disponible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6800" y="410045"/>
            <a:ext cx="41148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97000"/>
              </a:lnSpc>
            </a:pPr>
            <a:r>
              <a:rPr lang="fr" sz="1100" b="0" i="0" u="none" baseline="0" dirty="0"/>
              <a:t>Approche par étapes d’un expert de premier plan </a:t>
            </a:r>
            <a:r>
              <a:rPr lang="fr" sz="1100" b="0" i="0" u="none" baseline="30000" dirty="0"/>
              <a:t>i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/>
            </a:pPr>
            <a:r>
              <a:rPr lang="fr" sz="1100" b="0" i="0" u="none" baseline="0" dirty="0"/>
              <a:t>Collecter les données des moyennes et des écarts-types de tous les instruments de votre laboratoire ou de votre groupe intégré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/>
            </a:pPr>
            <a:r>
              <a:rPr lang="fr" sz="1100" b="0" i="0" u="none" baseline="0" dirty="0"/>
              <a:t>Estimer la valeur réelle (en tant que moyenne des instruments de laboratoire, si les données des pairs ne sont pas disponibles) 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/>
            </a:pPr>
            <a:r>
              <a:rPr lang="fr" sz="1100" b="0" i="0" u="none" baseline="0" dirty="0"/>
              <a:t>Calculer l’erreur totale en unités et en pourcentage de la valeur réelle pour chaque échantillon de contrôle qualité pour chaque analyte sur chaque instrument 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/>
            </a:pPr>
            <a:r>
              <a:rPr lang="fr" sz="1100" b="0" i="0" u="none" baseline="0" dirty="0"/>
              <a:t>Rechercher des sources potentielles de TEa en fonction de la hiérarchie de Stockholm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/>
            </a:pPr>
            <a:r>
              <a:rPr lang="fr" sz="1100" b="0" i="0" u="none" baseline="0" dirty="0"/>
              <a:t>Sélectionner la meilleure limite de TEa « atteignable et défendable » </a:t>
            </a:r>
          </a:p>
          <a:p>
            <a:pPr marL="628650" lvl="1" indent="-171450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Sélectionner les publications d’experts professionnels, si disponibles </a:t>
            </a:r>
          </a:p>
          <a:p>
            <a:pPr marL="633413" lvl="1" indent="-176213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Sélectionner la variation biologique - si facilement atteignable ET inférieure aux limites de PT </a:t>
            </a:r>
          </a:p>
          <a:p>
            <a:pPr marL="628650" lvl="1" indent="-171450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Sélectionner les limites de PT - si disponibles et si la BV est inaccessible </a:t>
            </a:r>
          </a:p>
          <a:p>
            <a:pPr marL="628650" lvl="1" indent="-171450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Sélectionner l’enquête sur les tests de capacité (PT) CV% x 3 uniquement si les sources ci-dessus ne sont pas disponibles</a:t>
            </a:r>
          </a:p>
          <a:p>
            <a:pPr marL="628650" lvl="1" indent="-171450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Utiliser la règle de Tonk uniquement si les sources ci-dessus ne sont pas disponibles</a:t>
            </a:r>
          </a:p>
          <a:p>
            <a:pPr marL="633413" lvl="1" indent="-176213" algn="l" rtl="0">
              <a:lnSpc>
                <a:spcPct val="97000"/>
              </a:lnSpc>
              <a:buFont typeface="Arial" pitchFamily="34" charset="0"/>
              <a:buChar char="•"/>
            </a:pPr>
            <a:r>
              <a:rPr lang="fr" sz="1100" b="0" i="0" u="none" baseline="0" dirty="0"/>
              <a:t>Sélectionner 3x votre SD (écart-type) interne historique médian si d’autres sources ne sont pas disponibles </a:t>
            </a:r>
          </a:p>
          <a:p>
            <a:pPr marL="228600" indent="-228600" algn="l" rtl="0">
              <a:lnSpc>
                <a:spcPct val="97000"/>
              </a:lnSpc>
              <a:buFont typeface="+mj-lt"/>
              <a:buAutoNum type="arabicPeriod" startAt="6"/>
            </a:pPr>
            <a:r>
              <a:rPr lang="fr" sz="1100" b="0" i="0" u="none" baseline="0" dirty="0"/>
              <a:t>Choisisser une TEa défendable qui permet une marge d’erreur confortable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33800" y="64886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200" b="0" i="0" u="none" baseline="30000" dirty="0"/>
              <a:t>i</a:t>
            </a:r>
            <a:r>
              <a:rPr lang="fr" b="0" i="0" u="none" baseline="0" dirty="0"/>
              <a:t> </a:t>
            </a:r>
            <a:r>
              <a:rPr lang="fr" sz="1000" b="0" i="0" u="none" baseline="0" dirty="0"/>
              <a:t>De Brooks, Zoe sur http://www.awesome-numbers.org    -inscrivez-vous pour un compte gratuit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81728" y="-30345"/>
            <a:ext cx="26092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000" b="0" i="0" u="none" baseline="0" dirty="0"/>
              <a:t>Aide de travail 1 : Utilisation de la TE</a:t>
            </a:r>
            <a:r>
              <a:rPr lang="fr" sz="1000" b="0" i="0" u="none" baseline="-25000" dirty="0"/>
              <a:t>A</a:t>
            </a:r>
            <a:r>
              <a:rPr lang="fr" sz="1000" b="0" i="0" u="none" baseline="0" dirty="0"/>
              <a:t> </a:t>
            </a:r>
            <a:r>
              <a:rPr lang="fr" sz="1000" b="0" i="0" u="none" baseline="30000" dirty="0"/>
              <a:t>813</a:t>
            </a:r>
          </a:p>
        </p:txBody>
      </p:sp>
    </p:spTree>
    <p:extLst>
      <p:ext uri="{BB962C8B-B14F-4D97-AF65-F5344CB8AC3E}">
        <p14:creationId xmlns:p14="http://schemas.microsoft.com/office/powerpoint/2010/main" val="2589830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658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Admin</cp:lastModifiedBy>
  <cp:revision>39</cp:revision>
  <cp:lastPrinted>2012-11-23T13:09:01Z</cp:lastPrinted>
  <dcterms:created xsi:type="dcterms:W3CDTF">2012-11-20T15:41:15Z</dcterms:created>
  <dcterms:modified xsi:type="dcterms:W3CDTF">2025-05-04T05:51:57Z</dcterms:modified>
</cp:coreProperties>
</file>