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BA2D-E444-4020-8140-13D55DA1083B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E6FBB-04C7-436B-BE3B-DB999F650E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92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BA2D-E444-4020-8140-13D55DA1083B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E6FBB-04C7-436B-BE3B-DB999F650E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299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BA2D-E444-4020-8140-13D55DA1083B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E6FBB-04C7-436B-BE3B-DB999F650E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667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BA2D-E444-4020-8140-13D55DA1083B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E6FBB-04C7-436B-BE3B-DB999F650E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389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BA2D-E444-4020-8140-13D55DA1083B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E6FBB-04C7-436B-BE3B-DB999F650E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201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BA2D-E444-4020-8140-13D55DA1083B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E6FBB-04C7-436B-BE3B-DB999F650E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848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BA2D-E444-4020-8140-13D55DA1083B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E6FBB-04C7-436B-BE3B-DB999F650E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869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BA2D-E444-4020-8140-13D55DA1083B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E6FBB-04C7-436B-BE3B-DB999F650E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6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BA2D-E444-4020-8140-13D55DA1083B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E6FBB-04C7-436B-BE3B-DB999F650E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22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BA2D-E444-4020-8140-13D55DA1083B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E6FBB-04C7-436B-BE3B-DB999F650E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795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BA2D-E444-4020-8140-13D55DA1083B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E6FBB-04C7-436B-BE3B-DB999F650E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142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3BA2D-E444-4020-8140-13D55DA1083B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E6FBB-04C7-436B-BE3B-DB999F650E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198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4581"/>
            <a:ext cx="9144000" cy="508819"/>
          </a:xfrm>
        </p:spPr>
        <p:txBody>
          <a:bodyPr>
            <a:normAutofit/>
          </a:bodyPr>
          <a:lstStyle/>
          <a:p>
            <a:pPr rtl="0"/>
            <a:r>
              <a:rPr lang="fr" sz="2000" b="1" i="0" u="none" baseline="0"/>
              <a:t>Aide de travail : Comment calculer la TE </a:t>
            </a:r>
            <a:r>
              <a:rPr lang="fr" sz="2000" b="1" i="0" u="none" baseline="30000"/>
              <a:t>705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4114800" cy="5867400"/>
          </a:xfrm>
        </p:spPr>
        <p:txBody>
          <a:bodyPr>
            <a:normAutofit fontScale="92500" lnSpcReduction="10000"/>
          </a:bodyPr>
          <a:lstStyle/>
          <a:p>
            <a:pPr marL="236538" indent="-236538" algn="l" rtl="0">
              <a:buFont typeface="+mj-lt"/>
              <a:buAutoNum type="romanUcPeriod"/>
            </a:pPr>
            <a:r>
              <a:rPr lang="fr" sz="1400" b="1" i="0" u="none" baseline="0">
                <a:solidFill>
                  <a:schemeClr val="tx1"/>
                </a:solidFill>
              </a:rPr>
              <a:t>Besoin de 3 chiffres clés</a:t>
            </a:r>
          </a:p>
          <a:p>
            <a:pPr marL="236538" lvl="1" indent="220663" algn="l" rtl="0">
              <a:buFont typeface="+mj-lt"/>
              <a:buAutoNum type="alphaLcPeriod"/>
            </a:pPr>
            <a:r>
              <a:rPr lang="fr" sz="1400" b="1" i="0" u="none" baseline="0">
                <a:solidFill>
                  <a:schemeClr val="tx1"/>
                </a:solidFill>
              </a:rPr>
              <a:t>Moyenne </a:t>
            </a:r>
          </a:p>
          <a:p>
            <a:pPr marL="738188" lvl="2" indent="-280988" algn="l" rtl="0">
              <a:buFont typeface="+mj-lt"/>
              <a:buAutoNum type="arabicParenR"/>
            </a:pPr>
            <a:r>
              <a:rPr lang="fr" sz="1400" b="0" i="0" u="none" baseline="0">
                <a:solidFill>
                  <a:schemeClr val="tx1"/>
                </a:solidFill>
              </a:rPr>
              <a:t>Un fait calculé à partir de points de données observés</a:t>
            </a:r>
          </a:p>
          <a:p>
            <a:pPr marL="738188" lvl="2" indent="-280988" algn="l" rtl="0">
              <a:buFont typeface="+mj-lt"/>
              <a:buAutoNum type="arabicParenR"/>
            </a:pPr>
            <a:r>
              <a:rPr lang="fr" sz="1400" b="0" i="0" u="none" baseline="0">
                <a:solidFill>
                  <a:schemeClr val="tx1"/>
                </a:solidFill>
              </a:rPr>
              <a:t>Changera en raison : </a:t>
            </a:r>
          </a:p>
          <a:p>
            <a:pPr marL="1090613" lvl="3" indent="-352425" algn="l" rtl="0">
              <a:buFont typeface="+mj-lt"/>
              <a:buAutoNum type="alphaLcParenR"/>
            </a:pPr>
            <a:r>
              <a:rPr lang="fr" sz="1400" b="0" i="0" u="none" baseline="0">
                <a:solidFill>
                  <a:schemeClr val="tx1"/>
                </a:solidFill>
              </a:rPr>
              <a:t>De la recalibration </a:t>
            </a:r>
          </a:p>
          <a:p>
            <a:pPr marL="1090613" lvl="3" indent="-352425" algn="l" rtl="0">
              <a:buFont typeface="+mj-lt"/>
              <a:buAutoNum type="alphaLcParenR"/>
            </a:pPr>
            <a:r>
              <a:rPr lang="fr" sz="1400" b="0" i="0" u="none" baseline="0">
                <a:solidFill>
                  <a:schemeClr val="tx1"/>
                </a:solidFill>
              </a:rPr>
              <a:t>De l’introduction de modifications du numéro de lot de réactifs ou de calibreurs </a:t>
            </a:r>
          </a:p>
          <a:p>
            <a:pPr marL="1090613" lvl="3" indent="-352425" algn="l" rtl="0">
              <a:buFont typeface="+mj-lt"/>
              <a:buAutoNum type="alphaLcParenR"/>
            </a:pPr>
            <a:r>
              <a:rPr lang="fr" sz="1400" b="0" i="0" u="none" baseline="0">
                <a:solidFill>
                  <a:schemeClr val="tx1"/>
                </a:solidFill>
              </a:rPr>
              <a:t>De modifications de l’instrumentation</a:t>
            </a:r>
          </a:p>
          <a:p>
            <a:pPr lvl="1" indent="-220663" algn="l" rtl="0">
              <a:buFont typeface="+mj-lt"/>
              <a:buAutoNum type="alphaLcPeriod"/>
            </a:pPr>
            <a:r>
              <a:rPr lang="fr" sz="1400" b="1" i="0" u="none" baseline="0">
                <a:solidFill>
                  <a:schemeClr val="tx1"/>
                </a:solidFill>
              </a:rPr>
              <a:t>SD </a:t>
            </a:r>
          </a:p>
          <a:p>
            <a:pPr marL="693738" lvl="2" indent="-236538" algn="l" rtl="0">
              <a:buFont typeface="+mj-lt"/>
              <a:buAutoNum type="arabicParenR"/>
            </a:pPr>
            <a:r>
              <a:rPr lang="fr" sz="1400" b="0" i="0" u="none" baseline="0">
                <a:solidFill>
                  <a:schemeClr val="tx1"/>
                </a:solidFill>
              </a:rPr>
              <a:t>Un fait calculé à partir de points de données observés</a:t>
            </a:r>
          </a:p>
          <a:p>
            <a:pPr marL="693738" lvl="2" indent="-236538" algn="l" rtl="0">
              <a:buFont typeface="+mj-lt"/>
              <a:buAutoNum type="arabicParenR"/>
            </a:pPr>
            <a:r>
              <a:rPr lang="fr" sz="1400" b="0" i="0" u="none" baseline="0">
                <a:solidFill>
                  <a:schemeClr val="tx1"/>
                </a:solidFill>
              </a:rPr>
              <a:t>Un certain degré d’imprécision inhérent au système analytique est attendu</a:t>
            </a:r>
          </a:p>
          <a:p>
            <a:pPr lvl="1" indent="-220663" algn="l" rtl="0">
              <a:buFont typeface="+mj-lt"/>
              <a:buAutoNum type="alphaLcPeriod"/>
            </a:pPr>
            <a:r>
              <a:rPr lang="fr" sz="1400" b="1" i="0" u="none" baseline="0">
                <a:solidFill>
                  <a:schemeClr val="tx1"/>
                </a:solidFill>
              </a:rPr>
              <a:t>Valeur réelle –</a:t>
            </a:r>
            <a:r>
              <a:rPr lang="fr" sz="1400" b="0" i="0" u="none" baseline="0">
                <a:solidFill>
                  <a:schemeClr val="tx1"/>
                </a:solidFill>
              </a:rPr>
              <a:t> valeur cible </a:t>
            </a:r>
          </a:p>
          <a:p>
            <a:pPr marL="693738" lvl="2" indent="-236538" algn="l" rtl="0">
              <a:buFont typeface="+mj-lt"/>
              <a:buAutoNum type="arabicParenR"/>
            </a:pPr>
            <a:r>
              <a:rPr lang="fr" sz="1400" b="0" i="0" u="none" baseline="0">
                <a:solidFill>
                  <a:schemeClr val="tx1"/>
                </a:solidFill>
              </a:rPr>
              <a:t>Utilisée avec la moyenne pour déterminer le biais</a:t>
            </a:r>
          </a:p>
          <a:p>
            <a:pPr marL="693738" lvl="2" indent="-236538" algn="l" rtl="0">
              <a:buFont typeface="+mj-lt"/>
              <a:buAutoNum type="arabicParenR"/>
            </a:pPr>
            <a:r>
              <a:rPr lang="fr" sz="1400" b="0" i="0" u="none" baseline="0">
                <a:solidFill>
                  <a:schemeClr val="tx1"/>
                </a:solidFill>
              </a:rPr>
              <a:t>Sélectionnée à partir de la source ou de la combinaison de sources la plus appropriée disponible pour le test</a:t>
            </a:r>
          </a:p>
          <a:p>
            <a:pPr marL="693738" lvl="2" indent="-236538" algn="l" rtl="0">
              <a:buFont typeface="+mj-lt"/>
              <a:buAutoNum type="arabicParenR"/>
            </a:pPr>
            <a:r>
              <a:rPr lang="fr" sz="1400" b="0" i="0" u="none" baseline="0">
                <a:solidFill>
                  <a:schemeClr val="tx1"/>
                </a:solidFill>
              </a:rPr>
              <a:t>Reste constante pendant toute la durée de vie du numéro de lot spécifique du matériel de contrôle qualité ; il s’agit de la valeur réelle après tout</a:t>
            </a:r>
          </a:p>
          <a:p>
            <a:pPr marL="693738" lvl="2" indent="-236538" algn="l" rtl="0">
              <a:buFont typeface="+mj-lt"/>
              <a:buAutoNum type="arabicParenR"/>
            </a:pPr>
            <a:r>
              <a:rPr lang="fr" sz="1400" b="0" i="0" u="none" baseline="0">
                <a:solidFill>
                  <a:schemeClr val="tx1"/>
                </a:solidFill>
              </a:rPr>
              <a:t>La valeur utilisée en comparaison avec les informations obtenues après un changement pour surveiller le système analytique 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886200" y="838200"/>
            <a:ext cx="5257800" cy="6019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0988" indent="-280988" algn="l" rtl="0">
              <a:buFont typeface="+mj-lt"/>
              <a:buAutoNum type="romanUcPeriod" startAt="2"/>
            </a:pPr>
            <a:r>
              <a:rPr lang="fr" sz="1250" b="1" i="0" u="none" baseline="0">
                <a:solidFill>
                  <a:schemeClr val="tx1"/>
                </a:solidFill>
              </a:rPr>
              <a:t>Sélection de la valeur réelle (valeur cible)</a:t>
            </a:r>
          </a:p>
          <a:p>
            <a:pPr marL="515938" lvl="1" indent="-234950" algn="l" rtl="0">
              <a:buFont typeface="+mj-lt"/>
              <a:buAutoNum type="alphaLcPeriod"/>
            </a:pPr>
            <a:r>
              <a:rPr lang="fr" sz="1250" b="1" i="0" u="none" baseline="0">
                <a:solidFill>
                  <a:schemeClr val="tx1"/>
                </a:solidFill>
              </a:rPr>
              <a:t>La valeur publiée dans la notice du contrôle pour ce numéro de lot</a:t>
            </a:r>
          </a:p>
          <a:p>
            <a:pPr marL="855663" lvl="2" indent="-280988" algn="l" rtl="0">
              <a:buFont typeface="+mj-lt"/>
              <a:buAutoNum type="arabicParenR"/>
            </a:pPr>
            <a:r>
              <a:rPr lang="fr" sz="1250" b="0" i="0" u="none" baseline="0">
                <a:solidFill>
                  <a:schemeClr val="tx1"/>
                </a:solidFill>
              </a:rPr>
              <a:t>Limites </a:t>
            </a:r>
          </a:p>
          <a:p>
            <a:pPr marL="1150938" lvl="3" indent="-295275" algn="l" rtl="0">
              <a:buFont typeface="+mj-lt"/>
              <a:buAutoNum type="alphaLcParenR"/>
            </a:pPr>
            <a:r>
              <a:rPr lang="fr" sz="1250" b="0" i="0" u="none" baseline="0">
                <a:solidFill>
                  <a:schemeClr val="tx1"/>
                </a:solidFill>
              </a:rPr>
              <a:t>Peut ne pas être indiquée dans la notice</a:t>
            </a:r>
          </a:p>
          <a:p>
            <a:pPr marL="1150938" lvl="3" indent="-295275" algn="l" rtl="0">
              <a:buFont typeface="+mj-lt"/>
              <a:buAutoNum type="alphaLcParenR"/>
            </a:pPr>
            <a:r>
              <a:rPr lang="fr" sz="1250" b="0" i="0" u="none" baseline="0">
                <a:solidFill>
                  <a:schemeClr val="tx1"/>
                </a:solidFill>
              </a:rPr>
              <a:t>Peut reposer sur des données insuffisantes du fabricant</a:t>
            </a:r>
          </a:p>
          <a:p>
            <a:pPr marL="574675" lvl="1" indent="-293688" algn="l" rtl="0">
              <a:buFont typeface="+mj-lt"/>
              <a:buAutoNum type="alphaLcPeriod"/>
            </a:pPr>
            <a:r>
              <a:rPr lang="fr" sz="1250" b="1" i="0" u="none" baseline="0">
                <a:solidFill>
                  <a:schemeClr val="tx1"/>
                </a:solidFill>
              </a:rPr>
              <a:t>La valeur obtenue à partir d’un programme de comparaison inter-laboratoire</a:t>
            </a:r>
          </a:p>
          <a:p>
            <a:pPr marL="855663" lvl="2" indent="-280988" algn="l" rtl="0">
              <a:buFont typeface="+mj-lt"/>
              <a:buAutoNum type="arabicParenR"/>
            </a:pPr>
            <a:r>
              <a:rPr lang="fr" sz="1250" b="0" i="0" u="none" baseline="0">
                <a:solidFill>
                  <a:schemeClr val="tx1"/>
                </a:solidFill>
              </a:rPr>
              <a:t>En fonction de votre groupe de pairs exécutant la même méthode pour le test</a:t>
            </a:r>
          </a:p>
          <a:p>
            <a:pPr marL="855663" lvl="2" indent="-280988" algn="l" rtl="0">
              <a:buFont typeface="+mj-lt"/>
              <a:buAutoNum type="arabicParenR"/>
            </a:pPr>
            <a:r>
              <a:rPr lang="fr" sz="1250" b="0" i="0" u="none" baseline="0">
                <a:solidFill>
                  <a:schemeClr val="tx1"/>
                </a:solidFill>
              </a:rPr>
              <a:t>Limites </a:t>
            </a:r>
          </a:p>
          <a:p>
            <a:pPr marL="1195388" lvl="3" indent="-339725" algn="l" rtl="0">
              <a:buFont typeface="+mj-lt"/>
              <a:buAutoNum type="alphaLcParenR"/>
            </a:pPr>
            <a:r>
              <a:rPr lang="fr" sz="1250" b="0" i="0" u="none" baseline="0">
                <a:solidFill>
                  <a:schemeClr val="tx1"/>
                </a:solidFill>
              </a:rPr>
              <a:t>Le groupe de pairs peut être trop petit pour refléter avec précision une valeur réelle</a:t>
            </a:r>
          </a:p>
          <a:p>
            <a:pPr marL="1195388" lvl="3" indent="-339725" algn="l" rtl="0">
              <a:buFont typeface="+mj-lt"/>
              <a:buAutoNum type="alphaLcParenR"/>
            </a:pPr>
            <a:r>
              <a:rPr lang="fr" sz="1250" b="0" i="0" u="none" baseline="0">
                <a:solidFill>
                  <a:schemeClr val="tx1"/>
                </a:solidFill>
              </a:rPr>
              <a:t>Les laboratoires avec des valeurs aberrantes dans un petit groupe de pairs affecteront statistiquement les calculs</a:t>
            </a:r>
          </a:p>
          <a:p>
            <a:pPr marL="1195388" lvl="3" indent="-339725" algn="l" rtl="0">
              <a:buFont typeface="+mj-lt"/>
              <a:buAutoNum type="alphaLcParenR"/>
            </a:pPr>
            <a:r>
              <a:rPr lang="fr" sz="1250" b="0" i="0" u="none" baseline="0">
                <a:solidFill>
                  <a:schemeClr val="tx1"/>
                </a:solidFill>
              </a:rPr>
              <a:t>Il se peut qu’un programme interlaboratoire ne soit pas disponible auprès du fabricant</a:t>
            </a:r>
          </a:p>
          <a:p>
            <a:pPr marL="574675" lvl="1" indent="-293688" algn="l" rtl="0">
              <a:buFont typeface="+mj-lt"/>
              <a:buAutoNum type="alphaLcPeriod"/>
            </a:pPr>
            <a:r>
              <a:rPr lang="fr" sz="1250" b="1" i="0" u="none" baseline="0">
                <a:solidFill>
                  <a:schemeClr val="tx1"/>
                </a:solidFill>
              </a:rPr>
              <a:t>Moyenne cumulée des données de votre laboratoire lorsque le système est stable</a:t>
            </a:r>
          </a:p>
          <a:p>
            <a:pPr marL="855663" lvl="2" indent="-280988" algn="l" rtl="0">
              <a:buFont typeface="+mj-lt"/>
              <a:buAutoNum type="arabicParenR"/>
            </a:pPr>
            <a:r>
              <a:rPr lang="fr" sz="1250" b="0" i="0" u="none" baseline="0">
                <a:solidFill>
                  <a:schemeClr val="tx1"/>
                </a:solidFill>
              </a:rPr>
              <a:t>Limites </a:t>
            </a:r>
          </a:p>
          <a:p>
            <a:pPr marL="1195388" lvl="3" indent="-339725" algn="l" rtl="0">
              <a:buFont typeface="+mj-lt"/>
              <a:buAutoNum type="alphaLcParenR"/>
            </a:pPr>
            <a:r>
              <a:rPr lang="fr" sz="1250" b="0" i="0" u="none" baseline="0">
                <a:solidFill>
                  <a:schemeClr val="tx1"/>
                </a:solidFill>
              </a:rPr>
              <a:t>Difficile de déterminer correctement l’exactitude à partir de sources internes uniquement</a:t>
            </a:r>
          </a:p>
          <a:p>
            <a:pPr marL="1195388" lvl="3" indent="-339725" algn="l" rtl="0">
              <a:buFont typeface="+mj-lt"/>
              <a:buAutoNum type="alphaLcParenR"/>
            </a:pPr>
            <a:r>
              <a:rPr lang="fr" sz="1250" b="0" i="0" u="none" baseline="0">
                <a:solidFill>
                  <a:schemeClr val="tx1"/>
                </a:solidFill>
              </a:rPr>
              <a:t>Le système stable que vous pensiez avoir peut en réalité avoir des problèmes inhérents et des biais constants</a:t>
            </a:r>
          </a:p>
          <a:p>
            <a:pPr marL="1195388" lvl="3" indent="-339725" algn="l" rtl="0">
              <a:buFont typeface="+mj-lt"/>
              <a:buAutoNum type="alphaLcParenR"/>
            </a:pPr>
            <a:r>
              <a:rPr lang="fr" sz="1250" b="0" i="0" u="none" baseline="0">
                <a:solidFill>
                  <a:schemeClr val="tx1"/>
                </a:solidFill>
              </a:rPr>
              <a:t>Même si les données se sont avérées cohérentes par rapport aux résultats précédents sur une période prolongée, il se peut que vous trompiez systématiquement.</a:t>
            </a:r>
          </a:p>
          <a:p>
            <a:pPr marL="1195388" lvl="3" indent="-339725" algn="l" rtl="0">
              <a:buFont typeface="+mj-lt"/>
              <a:buAutoNum type="alphaLcParenR"/>
            </a:pPr>
            <a:r>
              <a:rPr lang="fr" sz="1250" b="0" i="0" u="none" baseline="0">
                <a:solidFill>
                  <a:schemeClr val="tx1"/>
                </a:solidFill>
              </a:rPr>
              <a:t>Aucune étude de validation ou de vérification de méthode n’a jamais été réalisée pour évaluer l’exactitude</a:t>
            </a:r>
            <a:endParaRPr lang="fr" sz="1250" b="0" i="0" u="none" baseline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6987"/>
            <a:ext cx="1076325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75" y="39277"/>
            <a:ext cx="1076325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96497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338</Words>
  <Application>Microsoft Office PowerPoint</Application>
  <PresentationFormat>On-screen Show (4:3)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Aide de travail : Comment calculer la TE 705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Calculate TE</dc:title>
  <dc:creator>Anna</dc:creator>
  <cp:lastModifiedBy>JRL</cp:lastModifiedBy>
  <cp:revision>16</cp:revision>
  <dcterms:created xsi:type="dcterms:W3CDTF">2012-09-11T13:21:55Z</dcterms:created>
  <dcterms:modified xsi:type="dcterms:W3CDTF">2025-05-02T15:08:56Z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C60DA8E6-53F4-44B6-9560-F325C0C7A7CD</vt:lpwstr>
  </property>
  <property fmtid="{D5CDD505-2E9C-101B-9397-08002B2CF9AE}" pid="3" name="ArticulatePath">
    <vt:lpwstr>Job Aid_How to Calculate TE (705)_fre</vt:lpwstr>
  </property>
</Properties>
</file>