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7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4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74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35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53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4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0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5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2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684" y="502851"/>
            <a:ext cx="8229600" cy="1143000"/>
          </a:xfrm>
        </p:spPr>
        <p:txBody>
          <a:bodyPr>
            <a:normAutofit fontScale="90000"/>
          </a:bodyPr>
          <a:lstStyle/>
          <a:p>
            <a:pPr rtl="0"/>
            <a:r>
              <a:rPr lang="fr" b="0" i="0" u="none" baseline="0">
                <a:latin typeface="Impact" pitchFamily="34" charset="0"/>
                <a:ea typeface="Impact" pitchFamily="34" charset="0"/>
                <a:cs typeface="Impact" pitchFamily="34" charset="0"/>
              </a:rPr>
              <a:t>Attribué vs Observé – Quelle est la différence ?</a:t>
            </a:r>
          </a:p>
        </p:txBody>
      </p:sp>
      <p:pic>
        <p:nvPicPr>
          <p:cNvPr id="1026" name="Picture 2" descr="C:\Users\Anna\AppData\Local\Microsoft\Windows\Temporary Internet Files\Content.IE5\00JGN5UW\MC90030011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10655"/>
            <a:ext cx="1407262" cy="140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nna\AppData\Local\Microsoft\Windows\Temporary Internet Files\Content.IE5\7UO3NZUC\MC90006034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889" y="1010655"/>
            <a:ext cx="1339596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2265654"/>
            <a:ext cx="33528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2800" b="1" i="0" u="none" baseline="0"/>
              <a:t>Moyenne</a:t>
            </a:r>
            <a:r>
              <a:rPr lang="fr" sz="2800" b="1" i="0" u="none" baseline="-25000"/>
              <a:t>attribuée</a:t>
            </a:r>
            <a:r>
              <a:rPr lang="fr" sz="2800" b="1" i="0" u="none" baseline="0"/>
              <a:t> Écart-type</a:t>
            </a:r>
            <a:r>
              <a:rPr lang="fr" sz="2800" b="1" i="0" u="none" baseline="-25000"/>
              <a:t>attribué</a:t>
            </a:r>
          </a:p>
          <a:p>
            <a:endParaRPr lang="fr" dirty="0"/>
          </a:p>
        </p:txBody>
      </p:sp>
      <p:sp>
        <p:nvSpPr>
          <p:cNvPr id="4" name="TextBox 3"/>
          <p:cNvSpPr txBox="1"/>
          <p:nvPr/>
        </p:nvSpPr>
        <p:spPr>
          <a:xfrm>
            <a:off x="5010149" y="2197510"/>
            <a:ext cx="3295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2800" b="1" i="0" u="none" baseline="0"/>
              <a:t>Moyenne</a:t>
            </a:r>
            <a:r>
              <a:rPr lang="fr" sz="2800" b="1" i="0" u="none" baseline="-25000"/>
              <a:t>observée</a:t>
            </a:r>
            <a:r>
              <a:rPr lang="fr" sz="2800" b="1" i="0" u="none" baseline="0"/>
              <a:t> Écart-type</a:t>
            </a:r>
            <a:r>
              <a:rPr lang="fr" sz="2800" b="1" i="0" u="none" baseline="-25000"/>
              <a:t>observé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245" y="3151617"/>
            <a:ext cx="4855904" cy="3706383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marL="280988" indent="-280988" algn="l" rtl="0">
              <a:buFont typeface="Arial" pitchFamily="34" charset="0"/>
              <a:buChar char="•"/>
            </a:pPr>
            <a:r>
              <a:rPr lang="fr" sz="2600" b="0" i="0" u="none" baseline="0"/>
              <a:t>Peut ou non être basé sur des faits</a:t>
            </a:r>
          </a:p>
          <a:p>
            <a:pPr marL="280988" indent="-280988" algn="l" rtl="0">
              <a:buFont typeface="Arial" pitchFamily="34" charset="0"/>
              <a:buChar char="•"/>
            </a:pPr>
            <a:r>
              <a:rPr lang="fr" sz="2600" b="0" i="0" u="none" baseline="0"/>
              <a:t>Valeurs appliquées au diagramme de L-J</a:t>
            </a:r>
          </a:p>
          <a:p>
            <a:pPr marL="280988" indent="-280988" algn="l" rtl="0">
              <a:buFont typeface="Arial" pitchFamily="34" charset="0"/>
              <a:buChar char="•"/>
            </a:pPr>
            <a:r>
              <a:rPr lang="fr" sz="2600" b="0" i="0" u="none" baseline="0"/>
              <a:t>Les sources qui sont souvent choisies autres que les performances actuellement observées, comprennent :</a:t>
            </a:r>
          </a:p>
          <a:p>
            <a:pPr lvl="1" indent="-220663" algn="l" rtl="0">
              <a:buFont typeface="Arial" pitchFamily="34" charset="0"/>
              <a:buChar char="•"/>
              <a:tabLst>
                <a:tab pos="457200" algn="l"/>
              </a:tabLst>
            </a:pPr>
            <a:r>
              <a:rPr lang="fr" sz="2600" b="0" i="0" u="none" baseline="0"/>
              <a:t>Points de données passés avant un changement</a:t>
            </a:r>
          </a:p>
          <a:p>
            <a:pPr lvl="1" indent="-220663" algn="l" rtl="0">
              <a:buFont typeface="Arial" pitchFamily="34" charset="0"/>
              <a:buChar char="•"/>
              <a:tabLst>
                <a:tab pos="457200" algn="l"/>
              </a:tabLst>
            </a:pPr>
            <a:r>
              <a:rPr lang="fr" sz="2600" b="0" i="0" u="none" baseline="0"/>
              <a:t>Valeurs cumulées</a:t>
            </a:r>
          </a:p>
          <a:p>
            <a:pPr lvl="1" indent="-220663" algn="l" rtl="0">
              <a:buFont typeface="Arial" pitchFamily="34" charset="0"/>
              <a:buChar char="•"/>
              <a:tabLst>
                <a:tab pos="457200" algn="l"/>
              </a:tabLst>
            </a:pPr>
            <a:r>
              <a:rPr lang="fr" sz="2600" b="0" i="0" u="none" baseline="0"/>
              <a:t>Valeurs de la notice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1600" y="3151616"/>
            <a:ext cx="3962400" cy="3706383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fr" sz="2600" b="0" i="0" u="none" baseline="0"/>
              <a:t>Calculé mathématiquement à l’aide de points de données (faits)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fr" sz="2600" b="0" i="0" u="none" baseline="0"/>
              <a:t>Indique OÙ NOUS SOMMES en termes d’exactitude et de précision de la méthode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fr" sz="2600" b="0" i="0" u="none" baseline="0"/>
              <a:t>Spécifique aux performances de votre méthode</a:t>
            </a:r>
          </a:p>
          <a:p>
            <a:endParaRPr lang="f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39624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300" b="0" i="0" u="none" baseline="0"/>
              <a:t>Aide de travail 3 : Attribué vs Observé </a:t>
            </a:r>
            <a:r>
              <a:rPr lang="fr" sz="1300" b="0" i="0" u="none" baseline="30000"/>
              <a:t>512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36226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Impact</vt:lpstr>
      <vt:lpstr>Office Theme</vt:lpstr>
      <vt:lpstr>Attribué vs Observé – Quelle est la différence 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Assigned vs. Observed – What is the difference?</dc:title>
  <dc:creator>Anna</dc:creator>
  <cp:lastModifiedBy>JRL</cp:lastModifiedBy>
  <cp:revision>3</cp:revision>
  <dcterms:created xsi:type="dcterms:W3CDTF">2012-09-01T17:36:49Z</dcterms:created>
  <dcterms:modified xsi:type="dcterms:W3CDTF">2025-05-02T14:34:35Z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E826D286-AFF1-404F-A532-70E1157D5E20</vt:lpwstr>
  </property>
  <property fmtid="{D5CDD505-2E9C-101B-9397-08002B2CF9AE}" pid="3" name="ArticulatePath">
    <vt:lpwstr>Job Aid 3_Assigned vs.Observed (512)_fre</vt:lpwstr>
  </property>
</Properties>
</file>