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313863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521B0-D6C1-478C-B288-FBFA0E219D1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49C2F-FC68-45D2-99A8-48C54404E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20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49C2F-FC68-45D2-99A8-48C54404E9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407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7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84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1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9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43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49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03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6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4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50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625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6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1"/>
            <a:ext cx="7772400" cy="762000"/>
          </a:xfrm>
        </p:spPr>
        <p:txBody>
          <a:bodyPr/>
          <a:lstStyle/>
          <a:p>
            <a:pPr rtl="0"/>
            <a:r>
              <a:rPr lang="fr" b="0" i="0" u="none" baseline="0"/>
              <a:t>Création d’un diagramme de L-J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"/>
            <a:ext cx="3429000" cy="6172199"/>
          </a:xfrm>
        </p:spPr>
        <p:txBody>
          <a:bodyPr>
            <a:normAutofit fontScale="92500" lnSpcReduction="10000"/>
          </a:bodyPr>
          <a:lstStyle/>
          <a:p>
            <a:pPr algn="l" rtl="0"/>
            <a:endParaRPr lang="fr" sz="1000" dirty="0">
              <a:solidFill>
                <a:schemeClr val="tx1"/>
              </a:solidFill>
            </a:endParaRPr>
          </a:p>
          <a:p>
            <a:pPr indent="-117475" algn="l" rtl="0">
              <a:buFont typeface="+mj-lt"/>
              <a:buAutoNum type="arabicPeriod"/>
            </a:pPr>
            <a:r>
              <a:rPr lang="fr" sz="1100" b="0" i="0" u="none" baseline="0">
                <a:solidFill>
                  <a:schemeClr val="tx1"/>
                </a:solidFill>
              </a:rPr>
              <a:t>Étiquetez le diagramme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Nom du laboratoire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Nom de l’instrument et numéro d’identifiant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Nom du test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Unités 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Nom et date d’expiration du matériel de contrôle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Moyenne et écart-type attribués utilisés sur le diagramme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Limites de contrôle acceptables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Période couverte par le diagramme </a:t>
            </a:r>
          </a:p>
          <a:p>
            <a:pPr indent="117475" algn="l" rtl="0">
              <a:buFont typeface="+mj-lt"/>
              <a:buAutoNum type="arabicPeriod"/>
            </a:pPr>
            <a:r>
              <a:rPr lang="fr" sz="1100" b="0" i="0" u="none" baseline="0">
                <a:solidFill>
                  <a:schemeClr val="tx1"/>
                </a:solidFill>
              </a:rPr>
              <a:t>Étiquetez l’axe X en fonction de la période de temps utilisée ou exécutée </a:t>
            </a:r>
          </a:p>
          <a:p>
            <a:pPr marL="176213" indent="-176213" algn="l" rtl="0">
              <a:buFont typeface="+mj-lt"/>
              <a:buAutoNum type="arabicPeriod"/>
            </a:pPr>
            <a:r>
              <a:rPr lang="fr" sz="1100" b="0" i="0" u="none" baseline="0">
                <a:solidFill>
                  <a:schemeClr val="tx1"/>
                </a:solidFill>
              </a:rPr>
              <a:t>Mettez l’axe X à l’échelle en incréments de taille uniforme, numérotés de manière séquentielle</a:t>
            </a:r>
          </a:p>
          <a:p>
            <a:pPr marL="176213" indent="-176213" algn="l" rtl="0">
              <a:buFont typeface="+mj-lt"/>
              <a:buAutoNum type="arabicPeriod"/>
            </a:pPr>
            <a:r>
              <a:rPr lang="fr" sz="1100" b="0" i="0" u="none" baseline="0">
                <a:solidFill>
                  <a:schemeClr val="tx1"/>
                </a:solidFill>
              </a:rPr>
              <a:t>Étiquetez la valeur de contrôle de l’axe Y et pour </a:t>
            </a:r>
            <a:r>
              <a:rPr lang="fr" sz="1100" b="0" i="1" u="none" baseline="0">
                <a:solidFill>
                  <a:schemeClr val="tx1"/>
                </a:solidFill>
              </a:rPr>
              <a:t>X, écart-type ±1, écart-type ±2, écart-type ±3, écart-type ±4</a:t>
            </a:r>
            <a:endParaRPr lang="fr" sz="1100" dirty="0">
              <a:solidFill>
                <a:schemeClr val="tx1"/>
              </a:solidFill>
            </a:endParaRPr>
          </a:p>
          <a:p>
            <a:pPr indent="117475" algn="l" rtl="0">
              <a:buFont typeface="+mj-lt"/>
              <a:buAutoNum type="arabicPeriod"/>
            </a:pPr>
            <a:r>
              <a:rPr lang="fr" sz="1100" b="0" i="0" u="none" baseline="0">
                <a:solidFill>
                  <a:schemeClr val="tx1"/>
                </a:solidFill>
              </a:rPr>
              <a:t>Mettez à l’échelle l’axe Y des valeurs de contrôle attendues les plus basses aux plus élevées comme suit en utilisant la moyenne et l’écart-type attribués afin que la moyenne soit située au centre de votre diagramme :</a:t>
            </a:r>
          </a:p>
          <a:p>
            <a:pPr marL="171450" lvl="0" indent="-171450" algn="l" defTabSz="176213" rtl="0" hangingPunct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	Soustrayez l’écart-type de la moyenne ; cela donne l’écart-type -1 </a:t>
            </a:r>
          </a:p>
          <a:p>
            <a:pPr marL="171450" lvl="0" indent="-171450" algn="l" defTabSz="176213" rtl="0" hangingPunct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	Ajoutez l’écart-type à la moyenne ; cela donne l’écart-type +1</a:t>
            </a:r>
          </a:p>
          <a:p>
            <a:pPr marL="176213" lvl="0" indent="-176213" algn="l" defTabSz="176213" rtl="0" hangingPunct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Multipliez l’écart-type par 2, puis soustrayez cette valeur de la moyenne.  C’est l’écart-type -2</a:t>
            </a:r>
          </a:p>
          <a:p>
            <a:pPr marL="176213" lvl="0" indent="-176213" algn="l" defTabSz="176213" rtl="0" hangingPunct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Multipliez l’écart-type par 2, puis ajoutez cette valeur à la moyenne.  C’est l’écart-type +2</a:t>
            </a:r>
          </a:p>
          <a:p>
            <a:pPr marL="176213" indent="-176213" algn="l" defTabSz="176213" rtl="0" hangingPunct="0">
              <a:buFont typeface="Arial" pitchFamily="34" charset="0"/>
              <a:buChar char="•"/>
            </a:pPr>
            <a:r>
              <a:rPr lang="fr" sz="1100" b="0" i="0" u="none" baseline="0">
                <a:solidFill>
                  <a:schemeClr val="tx1"/>
                </a:solidFill>
              </a:rPr>
              <a:t>Répétez ce processus pour l’écart-type ±3, l’écart-type ±4 en utilisant un facteur de 3 et 4 respectivement.</a:t>
            </a:r>
          </a:p>
          <a:p>
            <a:pPr marL="117475" lvl="0" indent="-117475" algn="l" defTabSz="176213" rtl="0" hangingPunct="0"/>
            <a:r>
              <a:rPr lang="fr" sz="1100" b="0" i="0" u="none" baseline="0">
                <a:solidFill>
                  <a:schemeClr val="tx1"/>
                </a:solidFill>
              </a:rPr>
              <a:t>6. Écrivez les valeurs obtenues pour </a:t>
            </a:r>
            <a:r>
              <a:rPr lang="fr" sz="1100" b="0" i="1" u="none" baseline="0">
                <a:solidFill>
                  <a:schemeClr val="tx1"/>
                </a:solidFill>
              </a:rPr>
              <a:t>X, écart-type ±1, écart-type ±2, écart-type ±3, écart-type ±4</a:t>
            </a:r>
            <a:r>
              <a:rPr lang="fr" sz="1100" b="0" i="0" u="none" baseline="0">
                <a:solidFill>
                  <a:schemeClr val="tx1"/>
                </a:solidFill>
              </a:rPr>
              <a:t> à côté de l’étiquette correcte sur le diagramme.</a:t>
            </a:r>
          </a:p>
          <a:p>
            <a:pPr marL="117475" lvl="0" indent="-117475" algn="l" defTabSz="176213" rtl="0" hangingPunct="0"/>
            <a:r>
              <a:rPr lang="fr" sz="1100" b="0" i="0" u="none" baseline="0">
                <a:solidFill>
                  <a:schemeClr val="tx1"/>
                </a:solidFill>
              </a:rPr>
              <a:t>7. Tracez des lignes pour la moyenne et les écarts-types</a:t>
            </a:r>
          </a:p>
          <a:p>
            <a:pPr lvl="0" algn="l" defTabSz="176213" rtl="0" hangingPunct="0"/>
            <a:r>
              <a:rPr lang="fr" sz="1100" b="0" i="0" u="none" baseline="0">
                <a:solidFill>
                  <a:schemeClr val="tx1"/>
                </a:solidFill>
              </a:rPr>
              <a:t>8. Commencez à tracer les résultats de contrôle qualité analysés.</a:t>
            </a:r>
          </a:p>
          <a:p>
            <a:pPr lvl="0" algn="l" defTabSz="176213" rtl="0" hangingPunct="0"/>
            <a:endParaRPr lang="fr" sz="1000" dirty="0">
              <a:solidFill>
                <a:schemeClr val="tx1"/>
              </a:solidFill>
            </a:endParaRPr>
          </a:p>
          <a:p>
            <a:pPr indent="117475" algn="l" rtl="0">
              <a:buFont typeface="+mj-lt"/>
              <a:buAutoNum type="arabicPeriod"/>
            </a:pPr>
            <a:endParaRPr lang="fr" sz="1000" dirty="0"/>
          </a:p>
          <a:p>
            <a:pPr lvl="1" algn="l" rtl="0"/>
            <a:endParaRPr lang="fr" sz="600" dirty="0"/>
          </a:p>
          <a:p>
            <a:pPr lvl="1" indent="-339725" algn="l" rtl="0">
              <a:buFont typeface="+mj-lt"/>
              <a:buAutoNum type="alphaLcPeriod"/>
            </a:pPr>
            <a:endParaRPr lang="fr" sz="1000" dirty="0"/>
          </a:p>
          <a:p>
            <a:pPr marL="176213" lvl="1" indent="-58738" algn="l" rtl="0">
              <a:buFont typeface="+mj-lt"/>
              <a:buAutoNum type="alphaLcPeriod"/>
            </a:pPr>
            <a:endParaRPr lang="fr" sz="1000" dirty="0"/>
          </a:p>
          <a:p>
            <a:pPr marL="176213" lvl="1" indent="-58738" algn="l" rtl="0">
              <a:buFont typeface="+mj-lt"/>
              <a:buAutoNum type="alphaLcPeriod"/>
            </a:pPr>
            <a:endParaRPr lang="fr" sz="1000" dirty="0"/>
          </a:p>
          <a:p>
            <a:pPr marL="346075" lvl="1" indent="-228600" algn="l" rtl="0">
              <a:buFont typeface="+mj-lt"/>
              <a:buAutoNum type="alphaLcPeriod"/>
            </a:pPr>
            <a:endParaRPr lang="fr" sz="6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990600"/>
            <a:ext cx="5715000" cy="566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4748" y="-25687"/>
            <a:ext cx="48915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1300" b="0" i="0" u="none" baseline="0"/>
              <a:t>Aide de travail 2 : Création d’un diagramme de L-J</a:t>
            </a:r>
            <a:r>
              <a:rPr lang="fr" sz="1300" b="0" i="0" u="none" baseline="30000"/>
              <a:t> 511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72768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285</Words>
  <Application>Microsoft Office PowerPoint</Application>
  <PresentationFormat>On-screen Show (4:3)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Création d’un diagramme de L-J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L-J Chart</dc:title>
  <dc:creator>Anna</dc:creator>
  <cp:lastModifiedBy>JRL</cp:lastModifiedBy>
  <cp:revision>18</cp:revision>
  <cp:lastPrinted>2013-02-20T18:19:20Z</cp:lastPrinted>
  <dcterms:created xsi:type="dcterms:W3CDTF">2012-08-28T16:23:47Z</dcterms:created>
  <dcterms:modified xsi:type="dcterms:W3CDTF">2025-05-02T14:33:54Z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9B498218-DC15-49F3-8693-E9002A1067B7</vt:lpwstr>
  </property>
  <property fmtid="{D5CDD505-2E9C-101B-9397-08002B2CF9AE}" pid="3" name="ArticulatePath">
    <vt:lpwstr>Job Aid 2_Creating a L-J Chart (511)_fre</vt:lpwstr>
  </property>
</Properties>
</file>